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4.xml" ContentType="application/vnd.openxmlformats-officedocument.themeOverride+xml"/>
  <Override PartName="/ppt/tags/tag1.xml" ContentType="application/vnd.openxmlformats-officedocument.presentationml.tags+xml"/>
  <Override PartName="/ppt/notesSlides/notesSlide8.xml" ContentType="application/vnd.openxmlformats-officedocument.presentationml.notesSlide+xml"/>
  <Override PartName="/ppt/theme/themeOverride5.xml" ContentType="application/vnd.openxmlformats-officedocument.themeOverride+xml"/>
  <Override PartName="/ppt/tags/tag2.xml" ContentType="application/vnd.openxmlformats-officedocument.presentationml.tags+xml"/>
  <Override PartName="/ppt/notesSlides/notesSlide9.xml" ContentType="application/vnd.openxmlformats-officedocument.presentationml.notesSlide+xml"/>
  <Override PartName="/ppt/theme/themeOverride6.xml" ContentType="application/vnd.openxmlformats-officedocument.themeOverride+xml"/>
  <Override PartName="/ppt/tags/tag3.xml" ContentType="application/vnd.openxmlformats-officedocument.presentationml.tags+xml"/>
  <Override PartName="/ppt/notesSlides/notesSlide10.xml" ContentType="application/vnd.openxmlformats-officedocument.presentationml.notesSlide+xml"/>
  <Override PartName="/ppt/theme/themeOverride7.xml" ContentType="application/vnd.openxmlformats-officedocument.themeOverride+xml"/>
  <Override PartName="/ppt/tags/tag4.xml" ContentType="application/vnd.openxmlformats-officedocument.presentationml.tags+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0.xml" ContentType="application/vnd.openxmlformats-officedocument.themeOverr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theme/themeOverride1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2.xml" ContentType="application/vnd.openxmlformats-officedocument.themeOverride+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tags/tag11.xml" ContentType="application/vnd.openxmlformats-officedocument.presentationml.tags+xml"/>
  <Override PartName="/ppt/notesSlides/notesSlide32.xml" ContentType="application/vnd.openxmlformats-officedocument.presentationml.notesSlide+xml"/>
  <Override PartName="/ppt/tags/tag12.xml" ContentType="application/vnd.openxmlformats-officedocument.presentationml.tags+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notesSlides/notesSlide35.xml" ContentType="application/vnd.openxmlformats-officedocument.presentationml.notesSlide+xml"/>
  <Override PartName="/ppt/theme/themeOverride13.xml" ContentType="application/vnd.openxmlformats-officedocument.themeOverride+xml"/>
  <Override PartName="/ppt/notesSlides/notesSlide36.xml" ContentType="application/vnd.openxmlformats-officedocument.presentationml.notesSlide+xml"/>
  <Override PartName="/ppt/tags/tag15.xml" ContentType="application/vnd.openxmlformats-officedocument.presentationml.tags+xml"/>
  <Override PartName="/ppt/notesSlides/notesSlide37.xml" ContentType="application/vnd.openxmlformats-officedocument.presentationml.notesSlide+xml"/>
  <Override PartName="/ppt/charts/chart2.xml" ContentType="application/vnd.openxmlformats-officedocument.drawingml.chart+xml"/>
  <Override PartName="/ppt/tags/tag16.xml" ContentType="application/vnd.openxmlformats-officedocument.presentationml.tags+xml"/>
  <Override PartName="/ppt/notesSlides/notesSlide38.xml" ContentType="application/vnd.openxmlformats-officedocument.presentationml.notesSlide+xml"/>
  <Override PartName="/ppt/charts/chart3.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4.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15.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 id="2147483744" r:id="rId8"/>
    <p:sldMasterId id="2147483768" r:id="rId9"/>
    <p:sldMasterId id="2147483780" r:id="rId10"/>
  </p:sldMasterIdLst>
  <p:notesMasterIdLst>
    <p:notesMasterId r:id="rId61"/>
  </p:notesMasterIdLst>
  <p:sldIdLst>
    <p:sldId id="257" r:id="rId11"/>
    <p:sldId id="395" r:id="rId12"/>
    <p:sldId id="330" r:id="rId13"/>
    <p:sldId id="335" r:id="rId14"/>
    <p:sldId id="397" r:id="rId15"/>
    <p:sldId id="398" r:id="rId16"/>
    <p:sldId id="376" r:id="rId17"/>
    <p:sldId id="334" r:id="rId18"/>
    <p:sldId id="332" r:id="rId19"/>
    <p:sldId id="333" r:id="rId20"/>
    <p:sldId id="336" r:id="rId21"/>
    <p:sldId id="347" r:id="rId22"/>
    <p:sldId id="339" r:id="rId23"/>
    <p:sldId id="349" r:id="rId24"/>
    <p:sldId id="340" r:id="rId25"/>
    <p:sldId id="377" r:id="rId26"/>
    <p:sldId id="378" r:id="rId27"/>
    <p:sldId id="351" r:id="rId28"/>
    <p:sldId id="350" r:id="rId29"/>
    <p:sldId id="355" r:id="rId30"/>
    <p:sldId id="356" r:id="rId31"/>
    <p:sldId id="357" r:id="rId32"/>
    <p:sldId id="344" r:id="rId33"/>
    <p:sldId id="354" r:id="rId34"/>
    <p:sldId id="379" r:id="rId35"/>
    <p:sldId id="396" r:id="rId36"/>
    <p:sldId id="353" r:id="rId37"/>
    <p:sldId id="352" r:id="rId38"/>
    <p:sldId id="363" r:id="rId39"/>
    <p:sldId id="399" r:id="rId40"/>
    <p:sldId id="366" r:id="rId41"/>
    <p:sldId id="365" r:id="rId42"/>
    <p:sldId id="362" r:id="rId43"/>
    <p:sldId id="361" r:id="rId44"/>
    <p:sldId id="359" r:id="rId45"/>
    <p:sldId id="380" r:id="rId46"/>
    <p:sldId id="381" r:id="rId47"/>
    <p:sldId id="382" r:id="rId48"/>
    <p:sldId id="383" r:id="rId49"/>
    <p:sldId id="384" r:id="rId50"/>
    <p:sldId id="385" r:id="rId51"/>
    <p:sldId id="387" r:id="rId52"/>
    <p:sldId id="388" r:id="rId53"/>
    <p:sldId id="389" r:id="rId54"/>
    <p:sldId id="390" r:id="rId55"/>
    <p:sldId id="391" r:id="rId56"/>
    <p:sldId id="392" r:id="rId57"/>
    <p:sldId id="393" r:id="rId58"/>
    <p:sldId id="275" r:id="rId59"/>
    <p:sldId id="367"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76529" autoAdjust="0"/>
  </p:normalViewPr>
  <p:slideViewPr>
    <p:cSldViewPr>
      <p:cViewPr>
        <p:scale>
          <a:sx n="66" d="100"/>
          <a:sy n="66" d="100"/>
        </p:scale>
        <p:origin x="-1392"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66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CAnderson\Desktop\P1%20timecours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CAnderson\Downloads\Mg%20promoter%20with%20RFP%20in%20different%20media,%20buffer%20090809.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CAnderson\Documents\Manuscripts\AND\Pre-MSB%20reviews\091306-Anaysis%20of%202D%20data%20rbs%20in.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084887502285207E-2"/>
          <c:y val="3.7008398950131201E-2"/>
          <c:w val="0.76901883825064199"/>
          <c:h val="0.85472204724409695"/>
        </c:manualLayout>
      </c:layout>
      <c:lineChart>
        <c:grouping val="standard"/>
        <c:varyColors val="0"/>
        <c:ser>
          <c:idx val="0"/>
          <c:order val="0"/>
          <c:marker>
            <c:symbol val="none"/>
          </c:marker>
          <c:val>
            <c:numRef>
              <c:f>Sheet1!$E$11:$AZ$11</c:f>
              <c:numCache>
                <c:formatCode>0.0000</c:formatCode>
                <c:ptCount val="48"/>
                <c:pt idx="0">
                  <c:v>0.10489999999999999</c:v>
                </c:pt>
                <c:pt idx="1">
                  <c:v>0.10199999999999999</c:v>
                </c:pt>
                <c:pt idx="2">
                  <c:v>0.1041</c:v>
                </c:pt>
                <c:pt idx="3">
                  <c:v>0.10340000000000001</c:v>
                </c:pt>
                <c:pt idx="4">
                  <c:v>0.1027</c:v>
                </c:pt>
                <c:pt idx="5">
                  <c:v>0.1055</c:v>
                </c:pt>
                <c:pt idx="6">
                  <c:v>0.1075</c:v>
                </c:pt>
                <c:pt idx="7">
                  <c:v>0.1104</c:v>
                </c:pt>
                <c:pt idx="8">
                  <c:v>0.1148</c:v>
                </c:pt>
                <c:pt idx="9">
                  <c:v>0.1182</c:v>
                </c:pt>
                <c:pt idx="10">
                  <c:v>0.12540000000000001</c:v>
                </c:pt>
                <c:pt idx="11">
                  <c:v>0.1353</c:v>
                </c:pt>
                <c:pt idx="12">
                  <c:v>0.14499999999999999</c:v>
                </c:pt>
                <c:pt idx="13">
                  <c:v>0.16200000000000001</c:v>
                </c:pt>
                <c:pt idx="14">
                  <c:v>0.1754</c:v>
                </c:pt>
                <c:pt idx="15">
                  <c:v>0.18890000000000101</c:v>
                </c:pt>
                <c:pt idx="16">
                  <c:v>0.21340000000000001</c:v>
                </c:pt>
                <c:pt idx="17">
                  <c:v>0.22770000000000001</c:v>
                </c:pt>
                <c:pt idx="18">
                  <c:v>0.2462</c:v>
                </c:pt>
                <c:pt idx="19">
                  <c:v>0.25950000000000001</c:v>
                </c:pt>
                <c:pt idx="20">
                  <c:v>0.27560000000000001</c:v>
                </c:pt>
                <c:pt idx="21">
                  <c:v>0.28360000000000002</c:v>
                </c:pt>
                <c:pt idx="22">
                  <c:v>0.29039999999999999</c:v>
                </c:pt>
                <c:pt idx="23">
                  <c:v>0.29199999999999998</c:v>
                </c:pt>
                <c:pt idx="24">
                  <c:v>0.296400000000001</c:v>
                </c:pt>
                <c:pt idx="25">
                  <c:v>0.293300000000001</c:v>
                </c:pt>
                <c:pt idx="26">
                  <c:v>0.28949999999999998</c:v>
                </c:pt>
                <c:pt idx="27">
                  <c:v>0.30209999999999998</c:v>
                </c:pt>
                <c:pt idx="28">
                  <c:v>0.30930000000000102</c:v>
                </c:pt>
                <c:pt idx="29">
                  <c:v>0.321600000000001</c:v>
                </c:pt>
                <c:pt idx="30">
                  <c:v>0.325600000000001</c:v>
                </c:pt>
                <c:pt idx="31">
                  <c:v>0.334200000000001</c:v>
                </c:pt>
                <c:pt idx="32">
                  <c:v>0.34160000000000001</c:v>
                </c:pt>
                <c:pt idx="33">
                  <c:v>0.36</c:v>
                </c:pt>
                <c:pt idx="34">
                  <c:v>0.36670000000000003</c:v>
                </c:pt>
                <c:pt idx="35">
                  <c:v>0.37469999999999998</c:v>
                </c:pt>
                <c:pt idx="36">
                  <c:v>0.390100000000001</c:v>
                </c:pt>
                <c:pt idx="37">
                  <c:v>0.40629999999999999</c:v>
                </c:pt>
                <c:pt idx="38">
                  <c:v>0.41909999999999997</c:v>
                </c:pt>
                <c:pt idx="39">
                  <c:v>0.43609999999999999</c:v>
                </c:pt>
                <c:pt idx="40">
                  <c:v>0.45319999999999999</c:v>
                </c:pt>
                <c:pt idx="41">
                  <c:v>0.46660000000000001</c:v>
                </c:pt>
                <c:pt idx="42">
                  <c:v>0.48209999999999997</c:v>
                </c:pt>
                <c:pt idx="43">
                  <c:v>0.48830000000000101</c:v>
                </c:pt>
                <c:pt idx="44">
                  <c:v>0.50190000000000001</c:v>
                </c:pt>
                <c:pt idx="45">
                  <c:v>0.51029999999999998</c:v>
                </c:pt>
                <c:pt idx="46">
                  <c:v>0.51690000000000003</c:v>
                </c:pt>
                <c:pt idx="47">
                  <c:v>0.53120000000000001</c:v>
                </c:pt>
              </c:numCache>
            </c:numRef>
          </c:val>
          <c:smooth val="0"/>
        </c:ser>
        <c:ser>
          <c:idx val="1"/>
          <c:order val="1"/>
          <c:marker>
            <c:symbol val="none"/>
          </c:marker>
          <c:val>
            <c:numRef>
              <c:f>Sheet1!$E$12:$AZ$12</c:f>
              <c:numCache>
                <c:formatCode>0.0000</c:formatCode>
                <c:ptCount val="48"/>
                <c:pt idx="0">
                  <c:v>0.10340000000000001</c:v>
                </c:pt>
                <c:pt idx="1">
                  <c:v>0.1009</c:v>
                </c:pt>
                <c:pt idx="2">
                  <c:v>0.1011</c:v>
                </c:pt>
                <c:pt idx="3">
                  <c:v>0.1026</c:v>
                </c:pt>
                <c:pt idx="4">
                  <c:v>0.10340000000000001</c:v>
                </c:pt>
                <c:pt idx="5">
                  <c:v>0.1172</c:v>
                </c:pt>
                <c:pt idx="6">
                  <c:v>0.1313</c:v>
                </c:pt>
                <c:pt idx="7">
                  <c:v>0.1434</c:v>
                </c:pt>
                <c:pt idx="8">
                  <c:v>0.1575</c:v>
                </c:pt>
                <c:pt idx="9">
                  <c:v>0.17199999999999999</c:v>
                </c:pt>
                <c:pt idx="10">
                  <c:v>0.18720000000000001</c:v>
                </c:pt>
                <c:pt idx="11">
                  <c:v>0.20380000000000001</c:v>
                </c:pt>
                <c:pt idx="12">
                  <c:v>0.22320000000000001</c:v>
                </c:pt>
                <c:pt idx="13">
                  <c:v>0.25119999999999998</c:v>
                </c:pt>
                <c:pt idx="14">
                  <c:v>0.26800000000000002</c:v>
                </c:pt>
                <c:pt idx="15">
                  <c:v>0.29549999999999998</c:v>
                </c:pt>
                <c:pt idx="16">
                  <c:v>0.31880000000000103</c:v>
                </c:pt>
                <c:pt idx="17">
                  <c:v>0.34410000000000002</c:v>
                </c:pt>
                <c:pt idx="18">
                  <c:v>0.36880000000000102</c:v>
                </c:pt>
                <c:pt idx="19">
                  <c:v>0.390100000000001</c:v>
                </c:pt>
                <c:pt idx="20">
                  <c:v>0.40450000000000003</c:v>
                </c:pt>
                <c:pt idx="21">
                  <c:v>0.41760000000000003</c:v>
                </c:pt>
                <c:pt idx="22">
                  <c:v>0.43369999999999997</c:v>
                </c:pt>
                <c:pt idx="23">
                  <c:v>0.43390000000000101</c:v>
                </c:pt>
                <c:pt idx="24">
                  <c:v>0.44269999999999998</c:v>
                </c:pt>
                <c:pt idx="25">
                  <c:v>0.43859999999999999</c:v>
                </c:pt>
                <c:pt idx="26">
                  <c:v>0.44069999999999998</c:v>
                </c:pt>
                <c:pt idx="27">
                  <c:v>0.45450000000000002</c:v>
                </c:pt>
                <c:pt idx="28">
                  <c:v>0.45900000000000002</c:v>
                </c:pt>
                <c:pt idx="29">
                  <c:v>0.477800000000001</c:v>
                </c:pt>
                <c:pt idx="30">
                  <c:v>0.48759999999999998</c:v>
                </c:pt>
                <c:pt idx="31">
                  <c:v>0.49709999999999999</c:v>
                </c:pt>
                <c:pt idx="32">
                  <c:v>0.51600000000000001</c:v>
                </c:pt>
                <c:pt idx="33">
                  <c:v>0.52590000000000003</c:v>
                </c:pt>
                <c:pt idx="34">
                  <c:v>0.54239999999999999</c:v>
                </c:pt>
                <c:pt idx="35">
                  <c:v>0.5615</c:v>
                </c:pt>
                <c:pt idx="36">
                  <c:v>0.58169999999999999</c:v>
                </c:pt>
                <c:pt idx="37">
                  <c:v>0.59840000000000004</c:v>
                </c:pt>
                <c:pt idx="38">
                  <c:v>0.60550000000000004</c:v>
                </c:pt>
                <c:pt idx="39">
                  <c:v>0.62830000000000097</c:v>
                </c:pt>
                <c:pt idx="40">
                  <c:v>0.63970000000000204</c:v>
                </c:pt>
                <c:pt idx="41">
                  <c:v>0.65070000000000205</c:v>
                </c:pt>
                <c:pt idx="42">
                  <c:v>0.66250000000000098</c:v>
                </c:pt>
                <c:pt idx="43">
                  <c:v>0.67770000000000297</c:v>
                </c:pt>
                <c:pt idx="44">
                  <c:v>0.70000000000000095</c:v>
                </c:pt>
                <c:pt idx="45">
                  <c:v>0.70609999999999995</c:v>
                </c:pt>
                <c:pt idx="46">
                  <c:v>0.71780000000000199</c:v>
                </c:pt>
                <c:pt idx="47">
                  <c:v>0.72750000000000004</c:v>
                </c:pt>
              </c:numCache>
            </c:numRef>
          </c:val>
          <c:smooth val="0"/>
        </c:ser>
        <c:ser>
          <c:idx val="2"/>
          <c:order val="2"/>
          <c:marker>
            <c:symbol val="none"/>
          </c:marker>
          <c:val>
            <c:numRef>
              <c:f>Sheet1!$E$13:$AZ$13</c:f>
              <c:numCache>
                <c:formatCode>0.0000</c:formatCode>
                <c:ptCount val="48"/>
                <c:pt idx="0">
                  <c:v>0.1467</c:v>
                </c:pt>
                <c:pt idx="1">
                  <c:v>0.125</c:v>
                </c:pt>
                <c:pt idx="2">
                  <c:v>0.1285</c:v>
                </c:pt>
                <c:pt idx="3">
                  <c:v>0.13009999999999999</c:v>
                </c:pt>
                <c:pt idx="4">
                  <c:v>0.14230000000000001</c:v>
                </c:pt>
                <c:pt idx="5">
                  <c:v>0.16120000000000001</c:v>
                </c:pt>
                <c:pt idx="6">
                  <c:v>0.1731</c:v>
                </c:pt>
                <c:pt idx="7">
                  <c:v>0.1862</c:v>
                </c:pt>
                <c:pt idx="8">
                  <c:v>0.19950000000000001</c:v>
                </c:pt>
                <c:pt idx="9">
                  <c:v>0.21460000000000001</c:v>
                </c:pt>
                <c:pt idx="10">
                  <c:v>0.23039999999999999</c:v>
                </c:pt>
                <c:pt idx="11">
                  <c:v>0.24740000000000001</c:v>
                </c:pt>
                <c:pt idx="12">
                  <c:v>0.26819999999999999</c:v>
                </c:pt>
                <c:pt idx="13">
                  <c:v>0.29509999999999997</c:v>
                </c:pt>
                <c:pt idx="14">
                  <c:v>0.312000000000001</c:v>
                </c:pt>
                <c:pt idx="15">
                  <c:v>0.33540000000000098</c:v>
                </c:pt>
                <c:pt idx="16">
                  <c:v>0.3569</c:v>
                </c:pt>
                <c:pt idx="17">
                  <c:v>0.38630000000000098</c:v>
                </c:pt>
                <c:pt idx="18">
                  <c:v>0.4017</c:v>
                </c:pt>
                <c:pt idx="19">
                  <c:v>0.42549999999999999</c:v>
                </c:pt>
                <c:pt idx="20">
                  <c:v>0.43719999999999998</c:v>
                </c:pt>
                <c:pt idx="21">
                  <c:v>0.4511</c:v>
                </c:pt>
                <c:pt idx="22">
                  <c:v>0.46289999999999998</c:v>
                </c:pt>
                <c:pt idx="23">
                  <c:v>0.47449999999999998</c:v>
                </c:pt>
                <c:pt idx="24">
                  <c:v>0.48559999999999998</c:v>
                </c:pt>
                <c:pt idx="25">
                  <c:v>0.48899999999999999</c:v>
                </c:pt>
                <c:pt idx="26">
                  <c:v>0.48970000000000002</c:v>
                </c:pt>
                <c:pt idx="27">
                  <c:v>0.49309999999999998</c:v>
                </c:pt>
                <c:pt idx="28">
                  <c:v>0.50390000000000001</c:v>
                </c:pt>
                <c:pt idx="29">
                  <c:v>0.52300000000000002</c:v>
                </c:pt>
                <c:pt idx="30">
                  <c:v>0.53600000000000003</c:v>
                </c:pt>
                <c:pt idx="31">
                  <c:v>0.55400000000000005</c:v>
                </c:pt>
                <c:pt idx="32">
                  <c:v>0.56310000000000004</c:v>
                </c:pt>
                <c:pt idx="33">
                  <c:v>0.57530000000000003</c:v>
                </c:pt>
                <c:pt idx="34">
                  <c:v>0.59719999999999995</c:v>
                </c:pt>
                <c:pt idx="35">
                  <c:v>0.62110000000000098</c:v>
                </c:pt>
                <c:pt idx="36">
                  <c:v>0.63260000000000205</c:v>
                </c:pt>
                <c:pt idx="37">
                  <c:v>0.64280000000000204</c:v>
                </c:pt>
                <c:pt idx="38">
                  <c:v>0.66610000000000202</c:v>
                </c:pt>
                <c:pt idx="39">
                  <c:v>0.67930000000000201</c:v>
                </c:pt>
                <c:pt idx="40">
                  <c:v>0.700600000000002</c:v>
                </c:pt>
                <c:pt idx="41">
                  <c:v>0.71080000000000099</c:v>
                </c:pt>
                <c:pt idx="42">
                  <c:v>0.72960000000000202</c:v>
                </c:pt>
                <c:pt idx="43">
                  <c:v>0.74650000000000005</c:v>
                </c:pt>
                <c:pt idx="44">
                  <c:v>0.74300000000000199</c:v>
                </c:pt>
                <c:pt idx="45">
                  <c:v>0.75780000000000203</c:v>
                </c:pt>
                <c:pt idx="46">
                  <c:v>0.77439999999999998</c:v>
                </c:pt>
                <c:pt idx="47">
                  <c:v>0.73850000000000005</c:v>
                </c:pt>
              </c:numCache>
            </c:numRef>
          </c:val>
          <c:smooth val="0"/>
        </c:ser>
        <c:dLbls>
          <c:showLegendKey val="0"/>
          <c:showVal val="0"/>
          <c:showCatName val="0"/>
          <c:showSerName val="0"/>
          <c:showPercent val="0"/>
          <c:showBubbleSize val="0"/>
        </c:dLbls>
        <c:marker val="1"/>
        <c:smooth val="0"/>
        <c:axId val="38181504"/>
        <c:axId val="38183296"/>
      </c:lineChart>
      <c:catAx>
        <c:axId val="38181504"/>
        <c:scaling>
          <c:orientation val="minMax"/>
        </c:scaling>
        <c:delete val="0"/>
        <c:axPos val="b"/>
        <c:majorTickMark val="out"/>
        <c:minorTickMark val="none"/>
        <c:tickLblPos val="nextTo"/>
        <c:txPr>
          <a:bodyPr/>
          <a:lstStyle/>
          <a:p>
            <a:pPr>
              <a:defRPr>
                <a:solidFill>
                  <a:schemeClr val="bg1"/>
                </a:solidFill>
              </a:defRPr>
            </a:pPr>
            <a:endParaRPr lang="en-US"/>
          </a:p>
        </c:txPr>
        <c:crossAx val="38183296"/>
        <c:crosses val="autoZero"/>
        <c:auto val="1"/>
        <c:lblAlgn val="ctr"/>
        <c:lblOffset val="100"/>
        <c:noMultiLvlLbl val="0"/>
      </c:catAx>
      <c:valAx>
        <c:axId val="38183296"/>
        <c:scaling>
          <c:orientation val="minMax"/>
          <c:max val="0.8"/>
        </c:scaling>
        <c:delete val="0"/>
        <c:axPos val="l"/>
        <c:majorGridlines/>
        <c:numFmt formatCode="0.0000" sourceLinked="1"/>
        <c:majorTickMark val="out"/>
        <c:minorTickMark val="none"/>
        <c:tickLblPos val="nextTo"/>
        <c:txPr>
          <a:bodyPr/>
          <a:lstStyle/>
          <a:p>
            <a:pPr>
              <a:defRPr>
                <a:solidFill>
                  <a:schemeClr val="bg1"/>
                </a:solidFill>
              </a:defRPr>
            </a:pPr>
            <a:endParaRPr lang="en-US"/>
          </a:p>
        </c:txPr>
        <c:crossAx val="38181504"/>
        <c:crosses val="autoZero"/>
        <c:crossBetween val="between"/>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0"/>
      <c:rotY val="20"/>
      <c:depthPercent val="100"/>
      <c:rAngAx val="0"/>
      <c:perspective val="20"/>
    </c:view3D>
    <c:floor>
      <c:thickness val="0"/>
    </c:floor>
    <c:sideWall>
      <c:thickness val="0"/>
    </c:sideWall>
    <c:backWall>
      <c:thickness val="0"/>
    </c:backWall>
    <c:plotArea>
      <c:layout>
        <c:manualLayout>
          <c:layoutTarget val="inner"/>
          <c:xMode val="edge"/>
          <c:yMode val="edge"/>
          <c:x val="1.24451786059941E-2"/>
          <c:y val="2.04081632653061E-2"/>
          <c:w val="0.80327726643821495"/>
          <c:h val="0.80979645401467804"/>
        </c:manualLayout>
      </c:layout>
      <c:bar3DChart>
        <c:barDir val="col"/>
        <c:grouping val="standard"/>
        <c:varyColors val="0"/>
        <c:ser>
          <c:idx val="4"/>
          <c:order val="0"/>
          <c:tx>
            <c:v>phoPp1</c:v>
          </c:tx>
          <c:invertIfNegative val="0"/>
          <c:cat>
            <c:strRef>
              <c:f>('5 (2)'!$A$17,'5 (2)'!$A$25,'5 (2)'!$A$33,'5 (2)'!$A$41)</c:f>
              <c:strCache>
                <c:ptCount val="4"/>
                <c:pt idx="0">
                  <c:v>LB+100mM Mg2+</c:v>
                </c:pt>
                <c:pt idx="1">
                  <c:v>DMEM</c:v>
                </c:pt>
                <c:pt idx="2">
                  <c:v>M9 (10uM Mg2+ and Ca2+)</c:v>
                </c:pt>
                <c:pt idx="3">
                  <c:v>PBS</c:v>
                </c:pt>
              </c:strCache>
            </c:strRef>
          </c:cat>
          <c:val>
            <c:numRef>
              <c:f>('5 (2)'!$D$22,'5 (2)'!$D$30,'5 (2)'!$D$38,'5 (2)'!$D$46)</c:f>
              <c:numCache>
                <c:formatCode>General</c:formatCode>
                <c:ptCount val="4"/>
                <c:pt idx="0">
                  <c:v>1.075704379263059</c:v>
                </c:pt>
                <c:pt idx="1">
                  <c:v>1.083185316755477</c:v>
                </c:pt>
                <c:pt idx="2">
                  <c:v>1.0953493727292201</c:v>
                </c:pt>
                <c:pt idx="3">
                  <c:v>1.1102706262020989</c:v>
                </c:pt>
              </c:numCache>
            </c:numRef>
          </c:val>
        </c:ser>
        <c:ser>
          <c:idx val="5"/>
          <c:order val="1"/>
          <c:tx>
            <c:v>PmgtCB</c:v>
          </c:tx>
          <c:invertIfNegative val="0"/>
          <c:cat>
            <c:strRef>
              <c:f>('5 (2)'!$A$17,'5 (2)'!$A$25,'5 (2)'!$A$33,'5 (2)'!$A$41)</c:f>
              <c:strCache>
                <c:ptCount val="4"/>
                <c:pt idx="0">
                  <c:v>LB+100mM Mg2+</c:v>
                </c:pt>
                <c:pt idx="1">
                  <c:v>DMEM</c:v>
                </c:pt>
                <c:pt idx="2">
                  <c:v>M9 (10uM Mg2+ and Ca2+)</c:v>
                </c:pt>
                <c:pt idx="3">
                  <c:v>PBS</c:v>
                </c:pt>
              </c:strCache>
            </c:strRef>
          </c:cat>
          <c:val>
            <c:numRef>
              <c:f>('5 (2)'!$D$23,'5 (2)'!$D$31,'5 (2)'!$D$39,'5 (2)'!$D$47)</c:f>
              <c:numCache>
                <c:formatCode>General</c:formatCode>
                <c:ptCount val="4"/>
                <c:pt idx="0">
                  <c:v>1.0728224298357529</c:v>
                </c:pt>
                <c:pt idx="1">
                  <c:v>1.0970330899282941</c:v>
                </c:pt>
                <c:pt idx="2">
                  <c:v>1.0997310318117259</c:v>
                </c:pt>
                <c:pt idx="3">
                  <c:v>1.169905484228092</c:v>
                </c:pt>
              </c:numCache>
            </c:numRef>
          </c:val>
        </c:ser>
        <c:dLbls>
          <c:showLegendKey val="0"/>
          <c:showVal val="0"/>
          <c:showCatName val="0"/>
          <c:showSerName val="0"/>
          <c:showPercent val="0"/>
          <c:showBubbleSize val="0"/>
        </c:dLbls>
        <c:gapWidth val="150"/>
        <c:shape val="box"/>
        <c:axId val="38782848"/>
        <c:axId val="38784384"/>
        <c:axId val="38657088"/>
      </c:bar3DChart>
      <c:catAx>
        <c:axId val="38782848"/>
        <c:scaling>
          <c:orientation val="minMax"/>
        </c:scaling>
        <c:delete val="0"/>
        <c:axPos val="b"/>
        <c:numFmt formatCode="General" sourceLinked="1"/>
        <c:majorTickMark val="out"/>
        <c:minorTickMark val="none"/>
        <c:tickLblPos val="nextTo"/>
        <c:txPr>
          <a:bodyPr/>
          <a:lstStyle/>
          <a:p>
            <a:pPr>
              <a:defRPr>
                <a:solidFill>
                  <a:schemeClr val="bg1"/>
                </a:solidFill>
              </a:defRPr>
            </a:pPr>
            <a:endParaRPr lang="en-US"/>
          </a:p>
        </c:txPr>
        <c:crossAx val="38784384"/>
        <c:crosses val="autoZero"/>
        <c:auto val="1"/>
        <c:lblAlgn val="ctr"/>
        <c:lblOffset val="100"/>
        <c:noMultiLvlLbl val="0"/>
      </c:catAx>
      <c:valAx>
        <c:axId val="38784384"/>
        <c:scaling>
          <c:orientation val="minMax"/>
          <c:max val="1.1700000000000019"/>
          <c:min val="1.06"/>
        </c:scaling>
        <c:delete val="1"/>
        <c:axPos val="l"/>
        <c:majorGridlines/>
        <c:numFmt formatCode="General" sourceLinked="1"/>
        <c:majorTickMark val="out"/>
        <c:minorTickMark val="none"/>
        <c:tickLblPos val="none"/>
        <c:crossAx val="38782848"/>
        <c:crosses val="autoZero"/>
        <c:crossBetween val="between"/>
      </c:valAx>
      <c:serAx>
        <c:axId val="38657088"/>
        <c:scaling>
          <c:orientation val="minMax"/>
        </c:scaling>
        <c:delete val="0"/>
        <c:axPos val="b"/>
        <c:majorTickMark val="out"/>
        <c:minorTickMark val="none"/>
        <c:tickLblPos val="nextTo"/>
        <c:txPr>
          <a:bodyPr/>
          <a:lstStyle/>
          <a:p>
            <a:pPr>
              <a:defRPr>
                <a:solidFill>
                  <a:schemeClr val="bg1"/>
                </a:solidFill>
              </a:defRPr>
            </a:pPr>
            <a:endParaRPr lang="en-US"/>
          </a:p>
        </c:txPr>
        <c:crossAx val="38784384"/>
        <c:crosses val="autoZero"/>
      </c:ser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0"/>
    <c:plotArea>
      <c:layout/>
      <c:scatterChart>
        <c:scatterStyle val="lineMarker"/>
        <c:varyColors val="0"/>
        <c:ser>
          <c:idx val="0"/>
          <c:order val="0"/>
          <c:spPr>
            <a:ln w="28575">
              <a:noFill/>
            </a:ln>
          </c:spPr>
          <c:xVal>
            <c:numRef>
              <c:f>'b9 deriv'!$S$14:$S$21</c:f>
              <c:numCache>
                <c:formatCode>0</c:formatCode>
                <c:ptCount val="8"/>
                <c:pt idx="0">
                  <c:v>200</c:v>
                </c:pt>
                <c:pt idx="1">
                  <c:v>50</c:v>
                </c:pt>
                <c:pt idx="2">
                  <c:v>12.5</c:v>
                </c:pt>
                <c:pt idx="3">
                  <c:v>3.125</c:v>
                </c:pt>
                <c:pt idx="4">
                  <c:v>0.78125</c:v>
                </c:pt>
                <c:pt idx="5">
                  <c:v>0.1953125</c:v>
                </c:pt>
                <c:pt idx="6">
                  <c:v>4.8828125E-2</c:v>
                </c:pt>
                <c:pt idx="7">
                  <c:v>1.220703125E-2</c:v>
                </c:pt>
              </c:numCache>
            </c:numRef>
          </c:xVal>
          <c:yVal>
            <c:numRef>
              <c:f>'b9 deriv'!$T$14:$T$21</c:f>
              <c:numCache>
                <c:formatCode>0</c:formatCode>
                <c:ptCount val="8"/>
                <c:pt idx="0">
                  <c:v>10836.5</c:v>
                </c:pt>
                <c:pt idx="1">
                  <c:v>8901.75</c:v>
                </c:pt>
                <c:pt idx="2">
                  <c:v>5870.25</c:v>
                </c:pt>
                <c:pt idx="3">
                  <c:v>3940.25</c:v>
                </c:pt>
                <c:pt idx="4">
                  <c:v>1645.25</c:v>
                </c:pt>
                <c:pt idx="5">
                  <c:v>457.25</c:v>
                </c:pt>
                <c:pt idx="6">
                  <c:v>182.75</c:v>
                </c:pt>
                <c:pt idx="7">
                  <c:v>125</c:v>
                </c:pt>
              </c:numCache>
            </c:numRef>
          </c:yVal>
          <c:smooth val="0"/>
        </c:ser>
        <c:dLbls>
          <c:showLegendKey val="0"/>
          <c:showVal val="0"/>
          <c:showCatName val="0"/>
          <c:showSerName val="0"/>
          <c:showPercent val="0"/>
          <c:showBubbleSize val="0"/>
        </c:dLbls>
        <c:axId val="38857344"/>
        <c:axId val="38887808"/>
      </c:scatterChart>
      <c:valAx>
        <c:axId val="38857344"/>
        <c:scaling>
          <c:logBase val="10"/>
          <c:orientation val="minMax"/>
        </c:scaling>
        <c:delete val="0"/>
        <c:axPos val="b"/>
        <c:numFmt formatCode="0.00" sourceLinked="0"/>
        <c:majorTickMark val="out"/>
        <c:minorTickMark val="none"/>
        <c:tickLblPos val="nextTo"/>
        <c:txPr>
          <a:bodyPr/>
          <a:lstStyle/>
          <a:p>
            <a:pPr>
              <a:defRPr sz="1400">
                <a:solidFill>
                  <a:schemeClr val="bg1"/>
                </a:solidFill>
              </a:defRPr>
            </a:pPr>
            <a:endParaRPr lang="en-US"/>
          </a:p>
        </c:txPr>
        <c:crossAx val="38887808"/>
        <c:crosses val="autoZero"/>
        <c:crossBetween val="midCat"/>
      </c:valAx>
      <c:valAx>
        <c:axId val="38887808"/>
        <c:scaling>
          <c:orientation val="minMax"/>
        </c:scaling>
        <c:delete val="0"/>
        <c:axPos val="r"/>
        <c:majorGridlines/>
        <c:numFmt formatCode="0" sourceLinked="1"/>
        <c:majorTickMark val="out"/>
        <c:minorTickMark val="none"/>
        <c:tickLblPos val="nextTo"/>
        <c:txPr>
          <a:bodyPr/>
          <a:lstStyle/>
          <a:p>
            <a:pPr>
              <a:defRPr sz="1400">
                <a:solidFill>
                  <a:schemeClr val="bg1"/>
                </a:solidFill>
              </a:defRPr>
            </a:pPr>
            <a:endParaRPr lang="en-US"/>
          </a:p>
        </c:txPr>
        <c:crossAx val="38857344"/>
        <c:crosses val="max"/>
        <c:crossBetween val="midCat"/>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6EFDBB-5926-4B5B-BC2E-F2685E7448C6}"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E5EF5325-EA0B-454B-8766-30431E180255}">
      <dgm:prSet phldrT="[Text]"/>
      <dgm:spPr/>
      <dgm:t>
        <a:bodyPr/>
        <a:lstStyle/>
        <a:p>
          <a:r>
            <a:rPr lang="en-US" dirty="0" smtClean="0"/>
            <a:t>Design</a:t>
          </a:r>
          <a:endParaRPr lang="en-US" dirty="0"/>
        </a:p>
      </dgm:t>
    </dgm:pt>
    <dgm:pt modelId="{1D2C5291-B8DD-4F7C-AADA-FA8FDCF292DF}" type="parTrans" cxnId="{A4C69186-6EAD-4B66-8C96-5A10EBECB9B1}">
      <dgm:prSet/>
      <dgm:spPr/>
      <dgm:t>
        <a:bodyPr/>
        <a:lstStyle/>
        <a:p>
          <a:endParaRPr lang="en-US"/>
        </a:p>
      </dgm:t>
    </dgm:pt>
    <dgm:pt modelId="{7CE4C358-D6B6-4C6B-8FC2-23672A9B8C51}" type="sibTrans" cxnId="{A4C69186-6EAD-4B66-8C96-5A10EBECB9B1}">
      <dgm:prSet/>
      <dgm:spPr/>
      <dgm:t>
        <a:bodyPr/>
        <a:lstStyle/>
        <a:p>
          <a:endParaRPr lang="en-US"/>
        </a:p>
      </dgm:t>
    </dgm:pt>
    <dgm:pt modelId="{EBDC5736-4FC0-44B1-83C6-35F38FCDAD9A}">
      <dgm:prSet phldrT="[Text]"/>
      <dgm:spPr/>
      <dgm:t>
        <a:bodyPr/>
        <a:lstStyle/>
        <a:p>
          <a:r>
            <a:rPr lang="en-US" dirty="0" smtClean="0"/>
            <a:t>Build</a:t>
          </a:r>
          <a:endParaRPr lang="en-US" dirty="0"/>
        </a:p>
      </dgm:t>
    </dgm:pt>
    <dgm:pt modelId="{6FC22570-576B-40A2-9864-BDD6C0C146BF}" type="parTrans" cxnId="{BC8B0F4B-0137-4FD3-AF43-A91CE45B2CFD}">
      <dgm:prSet/>
      <dgm:spPr/>
      <dgm:t>
        <a:bodyPr/>
        <a:lstStyle/>
        <a:p>
          <a:endParaRPr lang="en-US"/>
        </a:p>
      </dgm:t>
    </dgm:pt>
    <dgm:pt modelId="{7048900B-04D4-43C7-B3AE-C5032C7D845B}" type="sibTrans" cxnId="{BC8B0F4B-0137-4FD3-AF43-A91CE45B2CFD}">
      <dgm:prSet/>
      <dgm:spPr/>
      <dgm:t>
        <a:bodyPr/>
        <a:lstStyle/>
        <a:p>
          <a:endParaRPr lang="en-US"/>
        </a:p>
      </dgm:t>
    </dgm:pt>
    <dgm:pt modelId="{EB4E0279-340A-4CD1-A0EE-A388058A3B82}">
      <dgm:prSet phldrT="[Text]"/>
      <dgm:spPr/>
      <dgm:t>
        <a:bodyPr/>
        <a:lstStyle/>
        <a:p>
          <a:r>
            <a:rPr lang="en-US" dirty="0" smtClean="0"/>
            <a:t>Test</a:t>
          </a:r>
          <a:endParaRPr lang="en-US" dirty="0"/>
        </a:p>
      </dgm:t>
    </dgm:pt>
    <dgm:pt modelId="{42072F2D-F1AE-48A4-9AEC-8972A2C4C769}" type="parTrans" cxnId="{3D91057F-DC19-49E5-838C-954A7118F944}">
      <dgm:prSet/>
      <dgm:spPr/>
      <dgm:t>
        <a:bodyPr/>
        <a:lstStyle/>
        <a:p>
          <a:endParaRPr lang="en-US"/>
        </a:p>
      </dgm:t>
    </dgm:pt>
    <dgm:pt modelId="{4329A716-D9F1-4F5B-AC80-179FF7DE9523}" type="sibTrans" cxnId="{3D91057F-DC19-49E5-838C-954A7118F944}">
      <dgm:prSet/>
      <dgm:spPr/>
      <dgm:t>
        <a:bodyPr/>
        <a:lstStyle/>
        <a:p>
          <a:endParaRPr lang="en-US"/>
        </a:p>
      </dgm:t>
    </dgm:pt>
    <dgm:pt modelId="{399FE6F0-EBF3-421D-94CA-63AF6FEAC44D}">
      <dgm:prSet phldrT="[Text]"/>
      <dgm:spPr/>
      <dgm:t>
        <a:bodyPr/>
        <a:lstStyle/>
        <a:p>
          <a:r>
            <a:rPr lang="en-US" dirty="0" smtClean="0"/>
            <a:t>Learn</a:t>
          </a:r>
          <a:endParaRPr lang="en-US" dirty="0"/>
        </a:p>
      </dgm:t>
    </dgm:pt>
    <dgm:pt modelId="{46D0360B-0C01-4CD2-81F8-2DDE96CD8D64}" type="parTrans" cxnId="{392F4095-C3AD-4437-93FF-5C195397E4C1}">
      <dgm:prSet/>
      <dgm:spPr/>
      <dgm:t>
        <a:bodyPr/>
        <a:lstStyle/>
        <a:p>
          <a:endParaRPr lang="en-US"/>
        </a:p>
      </dgm:t>
    </dgm:pt>
    <dgm:pt modelId="{5529DE1E-29A3-445B-90CA-E02389B6492C}" type="sibTrans" cxnId="{392F4095-C3AD-4437-93FF-5C195397E4C1}">
      <dgm:prSet/>
      <dgm:spPr/>
      <dgm:t>
        <a:bodyPr/>
        <a:lstStyle/>
        <a:p>
          <a:endParaRPr lang="en-US"/>
        </a:p>
      </dgm:t>
    </dgm:pt>
    <dgm:pt modelId="{7C98FABF-15F8-4116-964F-53CD10EF2228}" type="pres">
      <dgm:prSet presAssocID="{BA6EFDBB-5926-4B5B-BC2E-F2685E7448C6}" presName="cycle" presStyleCnt="0">
        <dgm:presLayoutVars>
          <dgm:dir/>
          <dgm:resizeHandles val="exact"/>
        </dgm:presLayoutVars>
      </dgm:prSet>
      <dgm:spPr/>
      <dgm:t>
        <a:bodyPr/>
        <a:lstStyle/>
        <a:p>
          <a:endParaRPr lang="en-US"/>
        </a:p>
      </dgm:t>
    </dgm:pt>
    <dgm:pt modelId="{CA34E5A0-F27D-4759-AEFB-24E1B0B73048}" type="pres">
      <dgm:prSet presAssocID="{E5EF5325-EA0B-454B-8766-30431E180255}" presName="node" presStyleLbl="node1" presStyleIdx="0" presStyleCnt="4">
        <dgm:presLayoutVars>
          <dgm:bulletEnabled val="1"/>
        </dgm:presLayoutVars>
      </dgm:prSet>
      <dgm:spPr/>
      <dgm:t>
        <a:bodyPr/>
        <a:lstStyle/>
        <a:p>
          <a:endParaRPr lang="en-US"/>
        </a:p>
      </dgm:t>
    </dgm:pt>
    <dgm:pt modelId="{092CF2EE-5B16-4D31-9381-91B8658D2E83}" type="pres">
      <dgm:prSet presAssocID="{E5EF5325-EA0B-454B-8766-30431E180255}" presName="spNode" presStyleCnt="0"/>
      <dgm:spPr/>
    </dgm:pt>
    <dgm:pt modelId="{27BC73C5-4ECE-4193-8137-92C71BE58E4D}" type="pres">
      <dgm:prSet presAssocID="{7CE4C358-D6B6-4C6B-8FC2-23672A9B8C51}" presName="sibTrans" presStyleLbl="sibTrans1D1" presStyleIdx="0" presStyleCnt="4"/>
      <dgm:spPr/>
      <dgm:t>
        <a:bodyPr/>
        <a:lstStyle/>
        <a:p>
          <a:endParaRPr lang="en-US"/>
        </a:p>
      </dgm:t>
    </dgm:pt>
    <dgm:pt modelId="{7B0C0A5E-1AC3-4EAA-B511-BBA34ABB17B3}" type="pres">
      <dgm:prSet presAssocID="{EBDC5736-4FC0-44B1-83C6-35F38FCDAD9A}" presName="node" presStyleLbl="node1" presStyleIdx="1" presStyleCnt="4">
        <dgm:presLayoutVars>
          <dgm:bulletEnabled val="1"/>
        </dgm:presLayoutVars>
      </dgm:prSet>
      <dgm:spPr/>
      <dgm:t>
        <a:bodyPr/>
        <a:lstStyle/>
        <a:p>
          <a:endParaRPr lang="en-US"/>
        </a:p>
      </dgm:t>
    </dgm:pt>
    <dgm:pt modelId="{EF80AD21-E1F7-4EE3-AF00-46A34FC6E235}" type="pres">
      <dgm:prSet presAssocID="{EBDC5736-4FC0-44B1-83C6-35F38FCDAD9A}" presName="spNode" presStyleCnt="0"/>
      <dgm:spPr/>
    </dgm:pt>
    <dgm:pt modelId="{315D03D7-0717-4E47-AFE7-7DE469A78EDC}" type="pres">
      <dgm:prSet presAssocID="{7048900B-04D4-43C7-B3AE-C5032C7D845B}" presName="sibTrans" presStyleLbl="sibTrans1D1" presStyleIdx="1" presStyleCnt="4"/>
      <dgm:spPr/>
      <dgm:t>
        <a:bodyPr/>
        <a:lstStyle/>
        <a:p>
          <a:endParaRPr lang="en-US"/>
        </a:p>
      </dgm:t>
    </dgm:pt>
    <dgm:pt modelId="{AE688C46-0946-4D83-A0DA-51F0607C129C}" type="pres">
      <dgm:prSet presAssocID="{EB4E0279-340A-4CD1-A0EE-A388058A3B82}" presName="node" presStyleLbl="node1" presStyleIdx="2" presStyleCnt="4">
        <dgm:presLayoutVars>
          <dgm:bulletEnabled val="1"/>
        </dgm:presLayoutVars>
      </dgm:prSet>
      <dgm:spPr/>
      <dgm:t>
        <a:bodyPr/>
        <a:lstStyle/>
        <a:p>
          <a:endParaRPr lang="en-US"/>
        </a:p>
      </dgm:t>
    </dgm:pt>
    <dgm:pt modelId="{2C928F50-5EA6-4E42-8C03-F39A9B9BB8FD}" type="pres">
      <dgm:prSet presAssocID="{EB4E0279-340A-4CD1-A0EE-A388058A3B82}" presName="spNode" presStyleCnt="0"/>
      <dgm:spPr/>
    </dgm:pt>
    <dgm:pt modelId="{4F77FF9A-BC73-4F7A-A76D-97EE66764781}" type="pres">
      <dgm:prSet presAssocID="{4329A716-D9F1-4F5B-AC80-179FF7DE9523}" presName="sibTrans" presStyleLbl="sibTrans1D1" presStyleIdx="2" presStyleCnt="4"/>
      <dgm:spPr/>
      <dgm:t>
        <a:bodyPr/>
        <a:lstStyle/>
        <a:p>
          <a:endParaRPr lang="en-US"/>
        </a:p>
      </dgm:t>
    </dgm:pt>
    <dgm:pt modelId="{6D3D467F-0C34-4CBC-9E2A-773D66785904}" type="pres">
      <dgm:prSet presAssocID="{399FE6F0-EBF3-421D-94CA-63AF6FEAC44D}" presName="node" presStyleLbl="node1" presStyleIdx="3" presStyleCnt="4">
        <dgm:presLayoutVars>
          <dgm:bulletEnabled val="1"/>
        </dgm:presLayoutVars>
      </dgm:prSet>
      <dgm:spPr/>
      <dgm:t>
        <a:bodyPr/>
        <a:lstStyle/>
        <a:p>
          <a:endParaRPr lang="en-US"/>
        </a:p>
      </dgm:t>
    </dgm:pt>
    <dgm:pt modelId="{9B7F2F09-B1FD-4456-B17C-902F4241DC09}" type="pres">
      <dgm:prSet presAssocID="{399FE6F0-EBF3-421D-94CA-63AF6FEAC44D}" presName="spNode" presStyleCnt="0"/>
      <dgm:spPr/>
    </dgm:pt>
    <dgm:pt modelId="{5B98DA2E-8756-4CA6-8D4D-1D3FB1094A2D}" type="pres">
      <dgm:prSet presAssocID="{5529DE1E-29A3-445B-90CA-E02389B6492C}" presName="sibTrans" presStyleLbl="sibTrans1D1" presStyleIdx="3" presStyleCnt="4"/>
      <dgm:spPr/>
      <dgm:t>
        <a:bodyPr/>
        <a:lstStyle/>
        <a:p>
          <a:endParaRPr lang="en-US"/>
        </a:p>
      </dgm:t>
    </dgm:pt>
  </dgm:ptLst>
  <dgm:cxnLst>
    <dgm:cxn modelId="{BC8B0F4B-0137-4FD3-AF43-A91CE45B2CFD}" srcId="{BA6EFDBB-5926-4B5B-BC2E-F2685E7448C6}" destId="{EBDC5736-4FC0-44B1-83C6-35F38FCDAD9A}" srcOrd="1" destOrd="0" parTransId="{6FC22570-576B-40A2-9864-BDD6C0C146BF}" sibTransId="{7048900B-04D4-43C7-B3AE-C5032C7D845B}"/>
    <dgm:cxn modelId="{B0CC8EEB-688E-4048-BF42-0A5E120524E9}" type="presOf" srcId="{E5EF5325-EA0B-454B-8766-30431E180255}" destId="{CA34E5A0-F27D-4759-AEFB-24E1B0B73048}" srcOrd="0" destOrd="0" presId="urn:microsoft.com/office/officeart/2005/8/layout/cycle5"/>
    <dgm:cxn modelId="{BE0A4EB3-BB64-4569-9E43-BD8D6E16BD02}" type="presOf" srcId="{BA6EFDBB-5926-4B5B-BC2E-F2685E7448C6}" destId="{7C98FABF-15F8-4116-964F-53CD10EF2228}" srcOrd="0" destOrd="0" presId="urn:microsoft.com/office/officeart/2005/8/layout/cycle5"/>
    <dgm:cxn modelId="{16677F1D-A0D3-48AC-B117-E7C6A4E632DE}" type="presOf" srcId="{7048900B-04D4-43C7-B3AE-C5032C7D845B}" destId="{315D03D7-0717-4E47-AFE7-7DE469A78EDC}" srcOrd="0" destOrd="0" presId="urn:microsoft.com/office/officeart/2005/8/layout/cycle5"/>
    <dgm:cxn modelId="{392F4095-C3AD-4437-93FF-5C195397E4C1}" srcId="{BA6EFDBB-5926-4B5B-BC2E-F2685E7448C6}" destId="{399FE6F0-EBF3-421D-94CA-63AF6FEAC44D}" srcOrd="3" destOrd="0" parTransId="{46D0360B-0C01-4CD2-81F8-2DDE96CD8D64}" sibTransId="{5529DE1E-29A3-445B-90CA-E02389B6492C}"/>
    <dgm:cxn modelId="{A4C69186-6EAD-4B66-8C96-5A10EBECB9B1}" srcId="{BA6EFDBB-5926-4B5B-BC2E-F2685E7448C6}" destId="{E5EF5325-EA0B-454B-8766-30431E180255}" srcOrd="0" destOrd="0" parTransId="{1D2C5291-B8DD-4F7C-AADA-FA8FDCF292DF}" sibTransId="{7CE4C358-D6B6-4C6B-8FC2-23672A9B8C51}"/>
    <dgm:cxn modelId="{18273EDA-EF5B-47D4-ABFF-1E4857616D29}" type="presOf" srcId="{7CE4C358-D6B6-4C6B-8FC2-23672A9B8C51}" destId="{27BC73C5-4ECE-4193-8137-92C71BE58E4D}" srcOrd="0" destOrd="0" presId="urn:microsoft.com/office/officeart/2005/8/layout/cycle5"/>
    <dgm:cxn modelId="{E68D3826-8436-4426-B4A2-7155174CC2B8}" type="presOf" srcId="{5529DE1E-29A3-445B-90CA-E02389B6492C}" destId="{5B98DA2E-8756-4CA6-8D4D-1D3FB1094A2D}" srcOrd="0" destOrd="0" presId="urn:microsoft.com/office/officeart/2005/8/layout/cycle5"/>
    <dgm:cxn modelId="{8C2B89B3-A5E4-4FAE-86E6-A4FBA6A80DCA}" type="presOf" srcId="{399FE6F0-EBF3-421D-94CA-63AF6FEAC44D}" destId="{6D3D467F-0C34-4CBC-9E2A-773D66785904}" srcOrd="0" destOrd="0" presId="urn:microsoft.com/office/officeart/2005/8/layout/cycle5"/>
    <dgm:cxn modelId="{3D91057F-DC19-49E5-838C-954A7118F944}" srcId="{BA6EFDBB-5926-4B5B-BC2E-F2685E7448C6}" destId="{EB4E0279-340A-4CD1-A0EE-A388058A3B82}" srcOrd="2" destOrd="0" parTransId="{42072F2D-F1AE-48A4-9AEC-8972A2C4C769}" sibTransId="{4329A716-D9F1-4F5B-AC80-179FF7DE9523}"/>
    <dgm:cxn modelId="{2EE55F44-8309-441F-AD22-0B3B48CC80B8}" type="presOf" srcId="{4329A716-D9F1-4F5B-AC80-179FF7DE9523}" destId="{4F77FF9A-BC73-4F7A-A76D-97EE66764781}" srcOrd="0" destOrd="0" presId="urn:microsoft.com/office/officeart/2005/8/layout/cycle5"/>
    <dgm:cxn modelId="{DD6C4865-04B2-488C-A7DC-6C8EBAE9D603}" type="presOf" srcId="{EBDC5736-4FC0-44B1-83C6-35F38FCDAD9A}" destId="{7B0C0A5E-1AC3-4EAA-B511-BBA34ABB17B3}" srcOrd="0" destOrd="0" presId="urn:microsoft.com/office/officeart/2005/8/layout/cycle5"/>
    <dgm:cxn modelId="{282E657A-5A91-4D2D-AEE6-9F5C4C908BB1}" type="presOf" srcId="{EB4E0279-340A-4CD1-A0EE-A388058A3B82}" destId="{AE688C46-0946-4D83-A0DA-51F0607C129C}" srcOrd="0" destOrd="0" presId="urn:microsoft.com/office/officeart/2005/8/layout/cycle5"/>
    <dgm:cxn modelId="{2B04E058-899E-4E4C-BA24-24E832282161}" type="presParOf" srcId="{7C98FABF-15F8-4116-964F-53CD10EF2228}" destId="{CA34E5A0-F27D-4759-AEFB-24E1B0B73048}" srcOrd="0" destOrd="0" presId="urn:microsoft.com/office/officeart/2005/8/layout/cycle5"/>
    <dgm:cxn modelId="{42BD14D5-7675-464D-B960-CFD81DBB520F}" type="presParOf" srcId="{7C98FABF-15F8-4116-964F-53CD10EF2228}" destId="{092CF2EE-5B16-4D31-9381-91B8658D2E83}" srcOrd="1" destOrd="0" presId="urn:microsoft.com/office/officeart/2005/8/layout/cycle5"/>
    <dgm:cxn modelId="{EA9E2156-CB48-47DD-9965-D374EDB0502D}" type="presParOf" srcId="{7C98FABF-15F8-4116-964F-53CD10EF2228}" destId="{27BC73C5-4ECE-4193-8137-92C71BE58E4D}" srcOrd="2" destOrd="0" presId="urn:microsoft.com/office/officeart/2005/8/layout/cycle5"/>
    <dgm:cxn modelId="{D19DDC41-B79A-4450-8CDF-0D5B1497618B}" type="presParOf" srcId="{7C98FABF-15F8-4116-964F-53CD10EF2228}" destId="{7B0C0A5E-1AC3-4EAA-B511-BBA34ABB17B3}" srcOrd="3" destOrd="0" presId="urn:microsoft.com/office/officeart/2005/8/layout/cycle5"/>
    <dgm:cxn modelId="{CB66FF5A-313B-45AA-8241-0FB913FA02D9}" type="presParOf" srcId="{7C98FABF-15F8-4116-964F-53CD10EF2228}" destId="{EF80AD21-E1F7-4EE3-AF00-46A34FC6E235}" srcOrd="4" destOrd="0" presId="urn:microsoft.com/office/officeart/2005/8/layout/cycle5"/>
    <dgm:cxn modelId="{6CCB1BC5-2474-4434-B413-76F52D39CC52}" type="presParOf" srcId="{7C98FABF-15F8-4116-964F-53CD10EF2228}" destId="{315D03D7-0717-4E47-AFE7-7DE469A78EDC}" srcOrd="5" destOrd="0" presId="urn:microsoft.com/office/officeart/2005/8/layout/cycle5"/>
    <dgm:cxn modelId="{2972274E-BDF5-4D77-921F-4D8DE7ABD4FA}" type="presParOf" srcId="{7C98FABF-15F8-4116-964F-53CD10EF2228}" destId="{AE688C46-0946-4D83-A0DA-51F0607C129C}" srcOrd="6" destOrd="0" presId="urn:microsoft.com/office/officeart/2005/8/layout/cycle5"/>
    <dgm:cxn modelId="{7240BAAB-8BFF-4E83-B7A0-675ABDA68A09}" type="presParOf" srcId="{7C98FABF-15F8-4116-964F-53CD10EF2228}" destId="{2C928F50-5EA6-4E42-8C03-F39A9B9BB8FD}" srcOrd="7" destOrd="0" presId="urn:microsoft.com/office/officeart/2005/8/layout/cycle5"/>
    <dgm:cxn modelId="{3B89F77D-0DFA-4EAA-A397-0634276DE135}" type="presParOf" srcId="{7C98FABF-15F8-4116-964F-53CD10EF2228}" destId="{4F77FF9A-BC73-4F7A-A76D-97EE66764781}" srcOrd="8" destOrd="0" presId="urn:microsoft.com/office/officeart/2005/8/layout/cycle5"/>
    <dgm:cxn modelId="{C8ED298D-5852-4A8F-87D9-71FD0F609F28}" type="presParOf" srcId="{7C98FABF-15F8-4116-964F-53CD10EF2228}" destId="{6D3D467F-0C34-4CBC-9E2A-773D66785904}" srcOrd="9" destOrd="0" presId="urn:microsoft.com/office/officeart/2005/8/layout/cycle5"/>
    <dgm:cxn modelId="{56C317B5-8B0D-423D-92B8-5CAC7B48A6AD}" type="presParOf" srcId="{7C98FABF-15F8-4116-964F-53CD10EF2228}" destId="{9B7F2F09-B1FD-4456-B17C-902F4241DC09}" srcOrd="10" destOrd="0" presId="urn:microsoft.com/office/officeart/2005/8/layout/cycle5"/>
    <dgm:cxn modelId="{00DB1D08-9D20-4BD7-9822-708A857DE84C}" type="presParOf" srcId="{7C98FABF-15F8-4116-964F-53CD10EF2228}" destId="{5B98DA2E-8756-4CA6-8D4D-1D3FB1094A2D}"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4E5A0-F27D-4759-AEFB-24E1B0B73048}">
      <dsp:nvSpPr>
        <dsp:cNvPr id="0" name=""/>
        <dsp:cNvSpPr/>
      </dsp:nvSpPr>
      <dsp:spPr>
        <a:xfrm>
          <a:off x="2321718" y="174"/>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Design</a:t>
          </a:r>
          <a:endParaRPr lang="en-US" sz="3200" kern="1200" dirty="0"/>
        </a:p>
      </dsp:txBody>
      <dsp:txXfrm>
        <a:off x="2367808" y="46264"/>
        <a:ext cx="1360382" cy="851985"/>
      </dsp:txXfrm>
    </dsp:sp>
    <dsp:sp modelId="{27BC73C5-4ECE-4193-8137-92C71BE58E4D}">
      <dsp:nvSpPr>
        <dsp:cNvPr id="0" name=""/>
        <dsp:cNvSpPr/>
      </dsp:nvSpPr>
      <dsp:spPr>
        <a:xfrm>
          <a:off x="1488257" y="472257"/>
          <a:ext cx="3119485" cy="3119485"/>
        </a:xfrm>
        <a:custGeom>
          <a:avLst/>
          <a:gdLst/>
          <a:ahLst/>
          <a:cxnLst/>
          <a:rect l="0" t="0" r="0" b="0"/>
          <a:pathLst>
            <a:path>
              <a:moveTo>
                <a:pt x="2486503" y="305186"/>
              </a:moveTo>
              <a:arcTo wR="1559742" hR="1559742" stAng="18387232"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B0C0A5E-1AC3-4EAA-B511-BBA34ABB17B3}">
      <dsp:nvSpPr>
        <dsp:cNvPr id="0" name=""/>
        <dsp:cNvSpPr/>
      </dsp:nvSpPr>
      <dsp:spPr>
        <a:xfrm>
          <a:off x="3881461" y="1559917"/>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Build</a:t>
          </a:r>
          <a:endParaRPr lang="en-US" sz="3200" kern="1200" dirty="0"/>
        </a:p>
      </dsp:txBody>
      <dsp:txXfrm>
        <a:off x="3927551" y="1606007"/>
        <a:ext cx="1360382" cy="851985"/>
      </dsp:txXfrm>
    </dsp:sp>
    <dsp:sp modelId="{315D03D7-0717-4E47-AFE7-7DE469A78EDC}">
      <dsp:nvSpPr>
        <dsp:cNvPr id="0" name=""/>
        <dsp:cNvSpPr/>
      </dsp:nvSpPr>
      <dsp:spPr>
        <a:xfrm>
          <a:off x="1488257" y="472257"/>
          <a:ext cx="3119485" cy="3119485"/>
        </a:xfrm>
        <a:custGeom>
          <a:avLst/>
          <a:gdLst/>
          <a:ahLst/>
          <a:cxnLst/>
          <a:rect l="0" t="0" r="0" b="0"/>
          <a:pathLst>
            <a:path>
              <a:moveTo>
                <a:pt x="2957789" y="2251307"/>
              </a:moveTo>
              <a:arcTo wR="1559742" hR="1559742" stAng="1579199"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E688C46-0946-4D83-A0DA-51F0607C129C}">
      <dsp:nvSpPr>
        <dsp:cNvPr id="0" name=""/>
        <dsp:cNvSpPr/>
      </dsp:nvSpPr>
      <dsp:spPr>
        <a:xfrm>
          <a:off x="2321718" y="3119659"/>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Test</a:t>
          </a:r>
          <a:endParaRPr lang="en-US" sz="3200" kern="1200" dirty="0"/>
        </a:p>
      </dsp:txBody>
      <dsp:txXfrm>
        <a:off x="2367808" y="3165749"/>
        <a:ext cx="1360382" cy="851985"/>
      </dsp:txXfrm>
    </dsp:sp>
    <dsp:sp modelId="{4F77FF9A-BC73-4F7A-A76D-97EE66764781}">
      <dsp:nvSpPr>
        <dsp:cNvPr id="0" name=""/>
        <dsp:cNvSpPr/>
      </dsp:nvSpPr>
      <dsp:spPr>
        <a:xfrm>
          <a:off x="1488257" y="472257"/>
          <a:ext cx="3119485" cy="3119485"/>
        </a:xfrm>
        <a:custGeom>
          <a:avLst/>
          <a:gdLst/>
          <a:ahLst/>
          <a:cxnLst/>
          <a:rect l="0" t="0" r="0" b="0"/>
          <a:pathLst>
            <a:path>
              <a:moveTo>
                <a:pt x="632981" y="2814299"/>
              </a:moveTo>
              <a:arcTo wR="1559742" hR="1559742" stAng="7587232"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D3D467F-0C34-4CBC-9E2A-773D66785904}">
      <dsp:nvSpPr>
        <dsp:cNvPr id="0" name=""/>
        <dsp:cNvSpPr/>
      </dsp:nvSpPr>
      <dsp:spPr>
        <a:xfrm>
          <a:off x="761975" y="1559917"/>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Learn</a:t>
          </a:r>
          <a:endParaRPr lang="en-US" sz="3200" kern="1200" dirty="0"/>
        </a:p>
      </dsp:txBody>
      <dsp:txXfrm>
        <a:off x="808065" y="1606007"/>
        <a:ext cx="1360382" cy="851985"/>
      </dsp:txXfrm>
    </dsp:sp>
    <dsp:sp modelId="{5B98DA2E-8756-4CA6-8D4D-1D3FB1094A2D}">
      <dsp:nvSpPr>
        <dsp:cNvPr id="0" name=""/>
        <dsp:cNvSpPr/>
      </dsp:nvSpPr>
      <dsp:spPr>
        <a:xfrm>
          <a:off x="1488257" y="472257"/>
          <a:ext cx="3119485" cy="3119485"/>
        </a:xfrm>
        <a:custGeom>
          <a:avLst/>
          <a:gdLst/>
          <a:ahLst/>
          <a:cxnLst/>
          <a:rect l="0" t="0" r="0" b="0"/>
          <a:pathLst>
            <a:path>
              <a:moveTo>
                <a:pt x="161695" y="868178"/>
              </a:moveTo>
              <a:arcTo wR="1559742" hR="1559742" stAng="12379199"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00D54E-F741-4685-A35F-51C84DCA64B1}" type="datetimeFigureOut">
              <a:rPr lang="en-US" smtClean="0"/>
              <a:pPr/>
              <a:t>4/1/2014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4B22BF-F0B2-49A6-8890-5DA87E70F4CF}" type="slidenum">
              <a:rPr lang="en-US" smtClean="0"/>
              <a:pPr/>
              <a:t>‹#›</a:t>
            </a:fld>
            <a:endParaRPr lang="en-US"/>
          </a:p>
        </p:txBody>
      </p:sp>
    </p:spTree>
    <p:extLst>
      <p:ext uri="{BB962C8B-B14F-4D97-AF65-F5344CB8AC3E}">
        <p14:creationId xmlns:p14="http://schemas.microsoft.com/office/powerpoint/2010/main" val="423673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Today we’re discussing Whole-Cell Analyses.</a:t>
            </a:r>
            <a:r>
              <a:rPr lang="en-US" baseline="0" dirty="0" smtClean="0"/>
              <a:t>  These are the methods used to extract information about a genetic composition starting with intact cells. We’ll discuss demonstration experiments, whole-cell assays, and experimental design.</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a:t>
            </a:fld>
            <a:endParaRPr lang="en-US"/>
          </a:p>
        </p:txBody>
      </p:sp>
    </p:spTree>
    <p:extLst>
      <p:ext uri="{BB962C8B-B14F-4D97-AF65-F5344CB8AC3E}">
        <p14:creationId xmlns:p14="http://schemas.microsoft.com/office/powerpoint/2010/main" val="3083343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look at a more current</a:t>
            </a:r>
            <a:r>
              <a:rPr lang="en-US" baseline="0" dirty="0" smtClean="0"/>
              <a:t> example.  Suppose we want to make Biofuel-producing yeast.  For technical characterization, we will need to build a </a:t>
            </a:r>
            <a:r>
              <a:rPr lang="en-US" baseline="0" dirty="0" err="1" smtClean="0"/>
              <a:t>biorefinery</a:t>
            </a:r>
            <a:r>
              <a:rPr lang="en-US" baseline="0" dirty="0" smtClean="0"/>
              <a:t>, put the bugs into it and grow it up at scale using cellulose or sugar as a carbon </a:t>
            </a:r>
            <a:r>
              <a:rPr lang="en-US" baseline="0" dirty="0" err="1" smtClean="0"/>
              <a:t>souce</a:t>
            </a:r>
            <a:r>
              <a:rPr lang="en-US" baseline="0" dirty="0" smtClean="0"/>
              <a:t>, collect the biofuel, and then compute the cost of producing it.  If I were an investor, I would want to know this quantitative technical information to be confident that the company can produce a commercially-viable product.  However, it’s just going to look like a page of numbers to the non-expert.  Additionally, the company might be hiding details such as the presence of a contaminant in the fuel that makes your car smell like rotten eggs.</a:t>
            </a:r>
          </a:p>
          <a:p>
            <a:r>
              <a:rPr lang="en-US" baseline="0" dirty="0" smtClean="0"/>
              <a:t>*</a:t>
            </a:r>
          </a:p>
          <a:p>
            <a:r>
              <a:rPr lang="en-US" baseline="0" dirty="0" smtClean="0"/>
              <a:t>A real world demonstration might be to run a car on the biofuel.  In this way, they can show that the car runs just fine, that there aren’t obvious bad smells, and that it is a product indistinguishable from normal fuel.</a:t>
            </a:r>
          </a:p>
          <a:p>
            <a:r>
              <a:rPr lang="en-US" baseline="0" dirty="0" smtClean="0"/>
              <a:t>*</a:t>
            </a:r>
          </a:p>
          <a:p>
            <a:r>
              <a:rPr lang="en-US" baseline="0" dirty="0" smtClean="0"/>
              <a:t>Or, at an early phase of develop the company might how an image of the culture after fermentation under a microscope showing how the fuel separates from the medium in blobs.</a:t>
            </a:r>
          </a:p>
          <a:p>
            <a:r>
              <a:rPr lang="en-US" baseline="0" dirty="0" smtClean="0"/>
              <a:t>*</a:t>
            </a:r>
          </a:p>
          <a:p>
            <a:r>
              <a:rPr lang="en-US" baseline="0" dirty="0" smtClean="0"/>
              <a:t>Or, they might put the culture in a flask and light it on fire.</a:t>
            </a:r>
            <a:r>
              <a:rPr lang="en-US" baseline="0" dirty="0"/>
              <a:t> </a:t>
            </a:r>
            <a:r>
              <a:rPr lang="en-US" baseline="0" dirty="0" smtClean="0"/>
              <a:t> All three of these demonstration experiments have been performed during the course of biofuel research, and they answer less technical questions about the technology, and do so in a way that better communicates the technology to their audience.</a:t>
            </a:r>
          </a:p>
        </p:txBody>
      </p:sp>
      <p:sp>
        <p:nvSpPr>
          <p:cNvPr id="4" name="Slide Number Placeholder 3"/>
          <p:cNvSpPr>
            <a:spLocks noGrp="1"/>
          </p:cNvSpPr>
          <p:nvPr>
            <p:ph type="sldNum" sz="quarter" idx="10"/>
          </p:nvPr>
        </p:nvSpPr>
        <p:spPr/>
        <p:txBody>
          <a:bodyPr/>
          <a:lstStyle/>
          <a:p>
            <a:fld id="{D453BF83-14DB-435B-A2F6-2F18B1BE4526}" type="slidenum">
              <a:rPr lang="en-US" smtClean="0"/>
              <a:pPr/>
              <a:t>10</a:t>
            </a:fld>
            <a:endParaRPr lang="en-US"/>
          </a:p>
        </p:txBody>
      </p:sp>
    </p:spTree>
    <p:extLst>
      <p:ext uri="{BB962C8B-B14F-4D97-AF65-F5344CB8AC3E}">
        <p14:creationId xmlns:p14="http://schemas.microsoft.com/office/powerpoint/2010/main" val="542684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another example.  Suppose you want to make genetically-engineered</a:t>
            </a:r>
            <a:r>
              <a:rPr lang="en-US" baseline="0" dirty="0" smtClean="0"/>
              <a:t> cells to replace those that have been killed in patients with diabetes.  The technical experiment would involve identifying a mouse diabetes model, performing the treatment with the engineered cells, and then quantifying insulin levels in treated and untreated mice.</a:t>
            </a:r>
          </a:p>
          <a:p>
            <a:r>
              <a:rPr lang="en-US" baseline="0" dirty="0" smtClean="0"/>
              <a:t>*</a:t>
            </a:r>
          </a:p>
          <a:p>
            <a:r>
              <a:rPr lang="en-US" baseline="0" dirty="0" smtClean="0"/>
              <a:t>In addition, taking a video of the mice running around on a treadmill after treatment demonstrates to the audience that not only are insulin levels normal, but the mice more overtly seem normal.  They don’t look fatigued, have weight problems, wounds, or other abnormalities.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11</a:t>
            </a:fld>
            <a:endParaRPr lang="en-US"/>
          </a:p>
        </p:txBody>
      </p:sp>
    </p:spTree>
    <p:extLst>
      <p:ext uri="{BB962C8B-B14F-4D97-AF65-F5344CB8AC3E}">
        <p14:creationId xmlns:p14="http://schemas.microsoft.com/office/powerpoint/2010/main" val="1322525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developing</a:t>
            </a:r>
            <a:r>
              <a:rPr lang="en-US" baseline="0" dirty="0" smtClean="0"/>
              <a:t> a new technology, it will always be valuable to think about what experiments would make good </a:t>
            </a:r>
            <a:r>
              <a:rPr lang="en-US" baseline="0" dirty="0" err="1" smtClean="0"/>
              <a:t>demonstations</a:t>
            </a:r>
            <a:r>
              <a:rPr lang="en-US" baseline="0" dirty="0" smtClean="0"/>
              <a:t>.  There will always be additional, more technical experiments that you need to perform to show that specific attributes of your system work as intended, but this is no substitute for the </a:t>
            </a:r>
            <a:r>
              <a:rPr lang="en-US" baseline="0" dirty="0" err="1" smtClean="0"/>
              <a:t>demonstation</a:t>
            </a:r>
            <a:r>
              <a:rPr lang="en-US" baseline="0" dirty="0" smtClean="0"/>
              <a:t>.  You should ask yourself, </a:t>
            </a:r>
            <a:r>
              <a:rPr lang="en-US" sz="1200" dirty="0" smtClean="0">
                <a:latin typeface="Calibri" pitchFamily="34" charset="0"/>
              </a:rPr>
              <a:t>What is the closest experiment you can get to the “</a:t>
            </a:r>
            <a:r>
              <a:rPr lang="en-US" sz="1200" dirty="0" smtClean="0">
                <a:solidFill>
                  <a:schemeClr val="tx2">
                    <a:lumMod val="60000"/>
                    <a:lumOff val="40000"/>
                  </a:schemeClr>
                </a:solidFill>
                <a:latin typeface="Calibri" pitchFamily="34" charset="0"/>
              </a:rPr>
              <a:t>real world</a:t>
            </a:r>
            <a:r>
              <a:rPr lang="en-US" sz="1200" dirty="0" smtClean="0">
                <a:latin typeface="Calibri" pitchFamily="34" charset="0"/>
              </a:rPr>
              <a:t>” use of this organism?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itchFamily="34" charset="0"/>
              </a:rPr>
              <a:t>What demonstration experiments are necessary to show that </a:t>
            </a:r>
            <a:r>
              <a:rPr lang="en-US" sz="1200" dirty="0" smtClean="0">
                <a:solidFill>
                  <a:schemeClr val="tx2">
                    <a:lumMod val="60000"/>
                    <a:lumOff val="40000"/>
                  </a:schemeClr>
                </a:solidFill>
                <a:latin typeface="Calibri" pitchFamily="34" charset="0"/>
              </a:rPr>
              <a:t>“unwanted” behavior </a:t>
            </a:r>
            <a:r>
              <a:rPr lang="en-US" sz="1200" dirty="0" smtClean="0">
                <a:latin typeface="Calibri" pitchFamily="34" charset="0"/>
              </a:rPr>
              <a:t>is absent in the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itchFamily="34" charset="0"/>
              </a:rPr>
              <a:t>Is there any interesting in a sensory way (visual, smell, audible, etc.) that will </a:t>
            </a:r>
            <a:r>
              <a:rPr lang="en-US" sz="1200" dirty="0" smtClean="0">
                <a:solidFill>
                  <a:schemeClr val="tx2">
                    <a:lumMod val="60000"/>
                    <a:lumOff val="40000"/>
                  </a:schemeClr>
                </a:solidFill>
                <a:latin typeface="Calibri" pitchFamily="34" charset="0"/>
              </a:rPr>
              <a:t>illustrate</a:t>
            </a:r>
            <a:r>
              <a:rPr lang="en-US" sz="1200" dirty="0" smtClean="0">
                <a:latin typeface="Calibri" pitchFamily="34" charset="0"/>
              </a:rPr>
              <a:t> </a:t>
            </a:r>
            <a:r>
              <a:rPr lang="en-US" sz="1200" dirty="0" smtClean="0">
                <a:solidFill>
                  <a:schemeClr val="tx2">
                    <a:lumMod val="60000"/>
                    <a:lumOff val="40000"/>
                  </a:schemeClr>
                </a:solidFill>
                <a:latin typeface="Calibri" pitchFamily="34" charset="0"/>
              </a:rPr>
              <a:t>the functioning </a:t>
            </a:r>
            <a:r>
              <a:rPr lang="en-US" sz="1200" dirty="0" smtClean="0">
                <a:latin typeface="Calibri" pitchFamily="34" charset="0"/>
              </a:rPr>
              <a:t>of the system?</a:t>
            </a:r>
          </a:p>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12</a:t>
            </a:fld>
            <a:endParaRPr lang="en-US"/>
          </a:p>
        </p:txBody>
      </p:sp>
    </p:spTree>
    <p:extLst>
      <p:ext uri="{BB962C8B-B14F-4D97-AF65-F5344CB8AC3E}">
        <p14:creationId xmlns:p14="http://schemas.microsoft.com/office/powerpoint/2010/main" val="55494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most commonly used whole-cell assay involves the measurement of fluorescence.</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13</a:t>
            </a:fld>
            <a:endParaRPr lang="en-US"/>
          </a:p>
        </p:txBody>
      </p:sp>
    </p:spTree>
    <p:extLst>
      <p:ext uri="{BB962C8B-B14F-4D97-AF65-F5344CB8AC3E}">
        <p14:creationId xmlns:p14="http://schemas.microsoft.com/office/powerpoint/2010/main" val="1236810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Though there are additional ways</a:t>
            </a:r>
            <a:r>
              <a:rPr lang="en-US" baseline="0" dirty="0" smtClean="0"/>
              <a:t> of making a cell fluorescent such as using caged </a:t>
            </a:r>
            <a:r>
              <a:rPr lang="en-US" baseline="0" dirty="0" err="1" smtClean="0"/>
              <a:t>fluorophores</a:t>
            </a:r>
            <a:r>
              <a:rPr lang="en-US" baseline="0" dirty="0" smtClean="0"/>
              <a:t> and enzymes that </a:t>
            </a:r>
            <a:r>
              <a:rPr lang="en-US" baseline="0" dirty="0" err="1" smtClean="0"/>
              <a:t>deprotect</a:t>
            </a:r>
            <a:r>
              <a:rPr lang="en-US" baseline="0" dirty="0" smtClean="0"/>
              <a:t> them, the most common way of making a cell fluoresce is to express a gene encoding a fluorescent protein. There are a small number of ancestral fluorescent protein genes that have been isolated from jellyfish and other marine organisms.  However, they have been extensively mutated to create additional genes with altered properties. There are many variants of GFP and RFP today with different spectral </a:t>
            </a:r>
            <a:r>
              <a:rPr lang="en-US" baseline="0" dirty="0" err="1" smtClean="0"/>
              <a:t>propertie</a:t>
            </a:r>
            <a:r>
              <a:rPr lang="en-US" baseline="0" dirty="0" smtClean="0"/>
              <a:t>.  For example, YFP is a mutant of GFP that emits yellow light instead of green.  Also, there are mutants that fluoresce only in the presence of calcium ions.  This is only the tip of the iceberg of fluorescent proteins that exist now, but the main point is that these can be expressed in many types of cells and can fluoresce at wavelengths that the cells do not normally generate.  Thus, these signals can be readily quantified on intact cells using various fluorescence measurements.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14</a:t>
            </a:fld>
            <a:endParaRPr lang="en-US"/>
          </a:p>
        </p:txBody>
      </p:sp>
    </p:spTree>
    <p:extLst>
      <p:ext uri="{BB962C8B-B14F-4D97-AF65-F5344CB8AC3E}">
        <p14:creationId xmlns:p14="http://schemas.microsoft.com/office/powerpoint/2010/main" val="2992288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workhorse</a:t>
            </a:r>
            <a:r>
              <a:rPr lang="en-US" baseline="0" dirty="0" smtClean="0"/>
              <a:t> instrument for measuring </a:t>
            </a:r>
            <a:r>
              <a:rPr lang="en-US" baseline="0" dirty="0" err="1" smtClean="0"/>
              <a:t>fluorescense</a:t>
            </a:r>
            <a:r>
              <a:rPr lang="en-US" baseline="0" dirty="0" smtClean="0"/>
              <a:t> is </a:t>
            </a:r>
            <a:r>
              <a:rPr lang="en-US" baseline="0" dirty="0" err="1" smtClean="0"/>
              <a:t>cytometry</a:t>
            </a:r>
            <a:r>
              <a:rPr lang="en-US" baseline="0" dirty="0" smtClean="0"/>
              <a:t>.  Here, a dilute sample of cells is passed through a flow chamber.  A laser is directed at a specific region of space along this chamber.  Since the cells are dilute, only one cell passes through the laser at any given time.  If that cell is fluorescent due to the expression of a fluorescent protein or surface labeling with a </a:t>
            </a:r>
            <a:r>
              <a:rPr lang="en-US" baseline="0" dirty="0" err="1" smtClean="0"/>
              <a:t>fluorophore</a:t>
            </a:r>
            <a:r>
              <a:rPr lang="en-US" baseline="0" dirty="0" smtClean="0"/>
              <a:t>, the cell will emit light as it passes through the laser. The wavelength of that emitted light will be red-shifted relative to the laser’s wavelength, so it is easily detected.  Additionally, the cell will scatter the laser light in directions other than its original vector.  These signals are quantified by placing detectors at alternate angles to the incident beam.  Thus, each cell gives a side-scatter signal, a forward-scatter signal, and one or more fluorescence signals depending on the instrument setup.</a:t>
            </a:r>
          </a:p>
          <a:p>
            <a:r>
              <a:rPr lang="en-US" baseline="0" dirty="0" smtClean="0"/>
              <a:t>*</a:t>
            </a:r>
          </a:p>
          <a:p>
            <a:r>
              <a:rPr lang="en-US" baseline="0" dirty="0" smtClean="0"/>
              <a:t>Cytometers are primarily designed to work on mammalian cells, but they can also be used for bacteria or yeast cells, though the data is less precise. FACS, or </a:t>
            </a:r>
            <a:r>
              <a:rPr lang="en-US" baseline="0" dirty="0" err="1" smtClean="0"/>
              <a:t>fluoescence</a:t>
            </a:r>
            <a:r>
              <a:rPr lang="en-US" baseline="0" dirty="0" smtClean="0"/>
              <a:t>-activated cell sorting, is an instrument that adds functionality to a cytometer.  As the cell passes through the laser, a FACS machine can deflect the cell into different collection bins based on the signals that are observed.  Thus, a FACS machine will sort your cells while a cytometer only takes measurements of your cells.  The output of a cytometer is a list of measurement events for each cell that was detected going through the cytometer.  Each event is accompanied by a forward scatter, side-scatter, and fluorescence value presented as a number.</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15</a:t>
            </a:fld>
            <a:endParaRPr lang="en-US"/>
          </a:p>
        </p:txBody>
      </p:sp>
    </p:spTree>
    <p:extLst>
      <p:ext uri="{BB962C8B-B14F-4D97-AF65-F5344CB8AC3E}">
        <p14:creationId xmlns:p14="http://schemas.microsoft.com/office/powerpoint/2010/main" val="414237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is very rare to look at the raw data from a </a:t>
            </a:r>
            <a:r>
              <a:rPr lang="en-US" dirty="0" err="1" smtClean="0"/>
              <a:t>cytometry</a:t>
            </a:r>
            <a:r>
              <a:rPr lang="en-US" dirty="0" smtClean="0"/>
              <a:t> run.  There are typically 10,000 events are more in</a:t>
            </a:r>
            <a:r>
              <a:rPr lang="en-US" baseline="0" dirty="0" smtClean="0"/>
              <a:t> the dataset requiring the use of visualizations to be meaningful.  Here is a typical series of visualizations.  Panels A, B, and C are each dot plots, while D is </a:t>
            </a:r>
            <a:r>
              <a:rPr lang="en-US" baseline="0" smtClean="0"/>
              <a:t>a histogram.</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16</a:t>
            </a:fld>
            <a:endParaRPr lang="en-US"/>
          </a:p>
        </p:txBody>
      </p:sp>
    </p:spTree>
    <p:extLst>
      <p:ext uri="{BB962C8B-B14F-4D97-AF65-F5344CB8AC3E}">
        <p14:creationId xmlns:p14="http://schemas.microsoft.com/office/powerpoint/2010/main" val="1532222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Each dot in the chart represents one cell that passed through the laser.  In each plot, the axis are two different signals.  In A, it is side scatter versus forward scatter. These scatter </a:t>
            </a:r>
            <a:r>
              <a:rPr lang="en-US" baseline="0" dirty="0" err="1" smtClean="0"/>
              <a:t>measurments</a:t>
            </a:r>
            <a:r>
              <a:rPr lang="en-US" baseline="0" dirty="0" smtClean="0"/>
              <a:t> are related to the size and shape of the cell.  With mammalian cells, these signals are more clustered.  For bacteria, as shown here, there is a cone of responses primarily as a result of their smaller size, but also their rod shape – there is more surface area to scatter off of if the bacterium passes through the laser side-on rather than end-on.  I</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17</a:t>
            </a:fld>
            <a:endParaRPr lang="en-US"/>
          </a:p>
        </p:txBody>
      </p:sp>
    </p:spTree>
    <p:extLst>
      <p:ext uri="{BB962C8B-B14F-4D97-AF65-F5344CB8AC3E}">
        <p14:creationId xmlns:p14="http://schemas.microsoft.com/office/powerpoint/2010/main" val="1758236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panel D, we have a different type of plot called a histogram.  Here we plot the number of events that were observed for a narrow range of measured values.  Here they are computing the distribution of red </a:t>
            </a:r>
            <a:r>
              <a:rPr lang="en-US" baseline="0" dirty="0" err="1" smtClean="0"/>
              <a:t>fluorescense</a:t>
            </a:r>
            <a:r>
              <a:rPr lang="en-US" baseline="0" dirty="0" smtClean="0"/>
              <a:t> </a:t>
            </a:r>
            <a:r>
              <a:rPr lang="en-US" baseline="0" dirty="0" err="1" smtClean="0"/>
              <a:t>measurments</a:t>
            </a:r>
            <a:r>
              <a:rPr lang="en-US" baseline="0" dirty="0" smtClean="0"/>
              <a:t> within the population.  So, a dot plot compares two different measurements, while a histogram shows the distribution of only one </a:t>
            </a:r>
            <a:r>
              <a:rPr lang="en-US" baseline="0" dirty="0" err="1" smtClean="0"/>
              <a:t>measurment</a:t>
            </a:r>
            <a:r>
              <a:rPr lang="en-US" baseline="0" dirty="0" smtClean="0"/>
              <a:t>.</a:t>
            </a:r>
            <a:endParaRPr lang="en-US" dirty="0" smtClean="0"/>
          </a:p>
          <a:p>
            <a:endParaRPr lang="en-US" dirty="0" smtClean="0"/>
          </a:p>
          <a:p>
            <a:r>
              <a:rPr lang="en-US" dirty="0" smtClean="0"/>
              <a:t>Typically </a:t>
            </a:r>
            <a:r>
              <a:rPr lang="en-US" dirty="0" err="1" smtClean="0"/>
              <a:t>fluorescense</a:t>
            </a:r>
            <a:r>
              <a:rPr lang="en-US" baseline="0" dirty="0" smtClean="0"/>
              <a:t> measurements are presented on log scale due to the wide range of signals, and the low precision of the </a:t>
            </a:r>
            <a:r>
              <a:rPr lang="en-US" baseline="0" dirty="0" err="1" smtClean="0"/>
              <a:t>measruements</a:t>
            </a:r>
            <a:r>
              <a:rPr lang="en-US" baseline="0" dirty="0" smtClean="0"/>
              <a:t>.  Though the value observed during any single event has low precision, many events can be averaged together to get more confident values.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18</a:t>
            </a:fld>
            <a:endParaRPr lang="en-US"/>
          </a:p>
        </p:txBody>
      </p:sp>
    </p:spTree>
    <p:extLst>
      <p:ext uri="{BB962C8B-B14F-4D97-AF65-F5344CB8AC3E}">
        <p14:creationId xmlns:p14="http://schemas.microsoft.com/office/powerpoint/2010/main" val="342514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common way of measuring fluorescence</a:t>
            </a:r>
            <a:r>
              <a:rPr lang="en-US" baseline="0" dirty="0" smtClean="0"/>
              <a:t> is to use microscopy.  In this experiment, the </a:t>
            </a:r>
            <a:r>
              <a:rPr lang="en-US" baseline="0" dirty="0" err="1" smtClean="0"/>
              <a:t>engineeris</a:t>
            </a:r>
            <a:r>
              <a:rPr lang="en-US" baseline="0" dirty="0" smtClean="0"/>
              <a:t> l</a:t>
            </a:r>
            <a:r>
              <a:rPr lang="en-US" sz="1200" dirty="0" smtClean="0">
                <a:solidFill>
                  <a:srgbClr val="1F497D">
                    <a:lumMod val="20000"/>
                    <a:lumOff val="80000"/>
                  </a:srgbClr>
                </a:solidFill>
                <a:latin typeface="Calibri" pitchFamily="34" charset="0"/>
              </a:rPr>
              <a:t>oosely immobilize bacteria on an “</a:t>
            </a:r>
            <a:r>
              <a:rPr lang="en-US" sz="1200" dirty="0" smtClean="0">
                <a:solidFill>
                  <a:schemeClr val="accent2">
                    <a:lumMod val="40000"/>
                    <a:lumOff val="60000"/>
                  </a:schemeClr>
                </a:solidFill>
                <a:latin typeface="Calibri" pitchFamily="34" charset="0"/>
              </a:rPr>
              <a:t>agar pad</a:t>
            </a:r>
            <a:r>
              <a:rPr lang="en-US" sz="1200" dirty="0" smtClean="0">
                <a:solidFill>
                  <a:srgbClr val="1F497D">
                    <a:lumMod val="20000"/>
                    <a:lumOff val="80000"/>
                  </a:srgbClr>
                </a:solidFill>
                <a:latin typeface="Calibri" pitchFamily="34" charset="0"/>
              </a:rPr>
              <a:t>” on a slide.  They then excite with a laser and take </a:t>
            </a:r>
            <a:r>
              <a:rPr lang="en-US" sz="1200" dirty="0" smtClean="0">
                <a:solidFill>
                  <a:schemeClr val="accent2">
                    <a:lumMod val="40000"/>
                    <a:lumOff val="60000"/>
                  </a:schemeClr>
                </a:solidFill>
                <a:latin typeface="Calibri" pitchFamily="34" charset="0"/>
              </a:rPr>
              <a:t>images</a:t>
            </a:r>
            <a:r>
              <a:rPr lang="en-US" sz="1200" baseline="0" dirty="0" smtClean="0">
                <a:solidFill>
                  <a:schemeClr val="accent2">
                    <a:lumMod val="40000"/>
                    <a:lumOff val="60000"/>
                  </a:schemeClr>
                </a:solidFill>
                <a:latin typeface="Calibri" pitchFamily="34" charset="0"/>
              </a:rPr>
              <a:t> or </a:t>
            </a:r>
            <a:r>
              <a:rPr lang="en-US" sz="1200" dirty="0" smtClean="0">
                <a:solidFill>
                  <a:schemeClr val="accent2">
                    <a:lumMod val="40000"/>
                    <a:lumOff val="60000"/>
                  </a:schemeClr>
                </a:solidFill>
                <a:latin typeface="Calibri" pitchFamily="34" charset="0"/>
              </a:rPr>
              <a:t>videos</a:t>
            </a:r>
            <a:r>
              <a:rPr lang="en-US" sz="1200" dirty="0" smtClean="0">
                <a:solidFill>
                  <a:srgbClr val="1F497D">
                    <a:lumMod val="20000"/>
                    <a:lumOff val="80000"/>
                  </a:srgbClr>
                </a:solidFill>
                <a:latin typeface="Calibri" pitchFamily="34" charset="0"/>
              </a:rPr>
              <a:t> of fluorescence.</a:t>
            </a:r>
            <a:r>
              <a:rPr lang="en-US" sz="1200" baseline="0" dirty="0" smtClean="0">
                <a:solidFill>
                  <a:srgbClr val="1F497D">
                    <a:lumMod val="20000"/>
                    <a:lumOff val="80000"/>
                  </a:srgbClr>
                </a:solidFill>
                <a:latin typeface="Calibri" pitchFamily="34" charset="0"/>
              </a:rPr>
              <a:t> </a:t>
            </a:r>
            <a:r>
              <a:rPr lang="en-US" sz="1200" dirty="0" smtClean="0">
                <a:solidFill>
                  <a:srgbClr val="1F497D">
                    <a:lumMod val="20000"/>
                    <a:lumOff val="80000"/>
                  </a:srgbClr>
                </a:solidFill>
                <a:latin typeface="Calibri" pitchFamily="34" charset="0"/>
              </a:rPr>
              <a:t> Microscopy has </a:t>
            </a:r>
            <a:r>
              <a:rPr lang="en-US" sz="1200" dirty="0" smtClean="0">
                <a:solidFill>
                  <a:schemeClr val="accent2">
                    <a:lumMod val="40000"/>
                    <a:lumOff val="60000"/>
                  </a:schemeClr>
                </a:solidFill>
                <a:latin typeface="Calibri" pitchFamily="34" charset="0"/>
              </a:rPr>
              <a:t>lower throughput</a:t>
            </a:r>
            <a:r>
              <a:rPr lang="en-US" sz="1200" baseline="0" dirty="0" smtClean="0">
                <a:solidFill>
                  <a:srgbClr val="1F497D">
                    <a:lumMod val="20000"/>
                    <a:lumOff val="80000"/>
                  </a:srgbClr>
                </a:solidFill>
                <a:latin typeface="Calibri" pitchFamily="34" charset="0"/>
              </a:rPr>
              <a:t> and</a:t>
            </a:r>
            <a:r>
              <a:rPr lang="en-US" sz="1200" dirty="0" smtClean="0">
                <a:solidFill>
                  <a:srgbClr val="1F497D">
                    <a:lumMod val="20000"/>
                    <a:lumOff val="80000"/>
                  </a:srgbClr>
                </a:solidFill>
                <a:latin typeface="Calibri" pitchFamily="34" charset="0"/>
              </a:rPr>
              <a:t> lower precision than </a:t>
            </a:r>
            <a:r>
              <a:rPr lang="en-US" sz="1200" dirty="0" err="1" smtClean="0">
                <a:solidFill>
                  <a:srgbClr val="1F497D">
                    <a:lumMod val="20000"/>
                    <a:lumOff val="80000"/>
                  </a:srgbClr>
                </a:solidFill>
                <a:latin typeface="Calibri" pitchFamily="34" charset="0"/>
              </a:rPr>
              <a:t>cytometry</a:t>
            </a:r>
            <a:r>
              <a:rPr lang="en-US" sz="1200" dirty="0" smtClean="0">
                <a:solidFill>
                  <a:srgbClr val="1F497D">
                    <a:lumMod val="20000"/>
                    <a:lumOff val="80000"/>
                  </a:srgbClr>
                </a:solidFill>
                <a:latin typeface="Calibri" pitchFamily="34" charset="0"/>
              </a:rPr>
              <a:t>.</a:t>
            </a:r>
            <a:r>
              <a:rPr lang="en-US" sz="1200" baseline="0" dirty="0" smtClean="0">
                <a:solidFill>
                  <a:srgbClr val="1F497D">
                    <a:lumMod val="20000"/>
                    <a:lumOff val="80000"/>
                  </a:srgbClr>
                </a:solidFill>
                <a:latin typeface="Calibri" pitchFamily="34" charset="0"/>
              </a:rPr>
              <a:t>  However, it </a:t>
            </a:r>
            <a:r>
              <a:rPr lang="en-US" sz="1200" dirty="0" smtClean="0">
                <a:solidFill>
                  <a:srgbClr val="1F497D">
                    <a:lumMod val="20000"/>
                    <a:lumOff val="80000"/>
                  </a:srgbClr>
                </a:solidFill>
                <a:latin typeface="Calibri" pitchFamily="34" charset="0"/>
              </a:rPr>
              <a:t>allows </a:t>
            </a:r>
            <a:r>
              <a:rPr lang="en-US" sz="1200" dirty="0" err="1" smtClean="0">
                <a:solidFill>
                  <a:schemeClr val="accent2">
                    <a:lumMod val="40000"/>
                    <a:lumOff val="60000"/>
                  </a:schemeClr>
                </a:solidFill>
                <a:latin typeface="Calibri" pitchFamily="34" charset="0"/>
              </a:rPr>
              <a:t>timelapse</a:t>
            </a:r>
            <a:r>
              <a:rPr lang="en-US" sz="1200" dirty="0" smtClean="0">
                <a:solidFill>
                  <a:schemeClr val="accent2">
                    <a:lumMod val="40000"/>
                    <a:lumOff val="60000"/>
                  </a:schemeClr>
                </a:solidFill>
                <a:latin typeface="Calibri" pitchFamily="34" charset="0"/>
              </a:rPr>
              <a:t> </a:t>
            </a:r>
            <a:r>
              <a:rPr lang="en-US" sz="1200" dirty="0" smtClean="0">
                <a:solidFill>
                  <a:srgbClr val="1F497D">
                    <a:lumMod val="20000"/>
                    <a:lumOff val="80000"/>
                  </a:srgbClr>
                </a:solidFill>
                <a:latin typeface="Calibri" pitchFamily="34" charset="0"/>
              </a:rPr>
              <a:t>measurements on the same population of bacteria, whereas </a:t>
            </a:r>
            <a:r>
              <a:rPr lang="en-US" sz="1200" dirty="0" err="1" smtClean="0">
                <a:solidFill>
                  <a:srgbClr val="1F497D">
                    <a:lumMod val="20000"/>
                    <a:lumOff val="80000"/>
                  </a:srgbClr>
                </a:solidFill>
                <a:latin typeface="Calibri" pitchFamily="34" charset="0"/>
              </a:rPr>
              <a:t>cytometry</a:t>
            </a:r>
            <a:r>
              <a:rPr lang="en-US" sz="1200" dirty="0" smtClean="0">
                <a:solidFill>
                  <a:srgbClr val="1F497D">
                    <a:lumMod val="20000"/>
                    <a:lumOff val="80000"/>
                  </a:srgbClr>
                </a:solidFill>
                <a:latin typeface="Calibri" pitchFamily="34" charset="0"/>
              </a:rPr>
              <a:t> only works for a </a:t>
            </a:r>
            <a:r>
              <a:rPr lang="en-US" sz="1200" dirty="0" smtClean="0">
                <a:solidFill>
                  <a:schemeClr val="accent2">
                    <a:lumMod val="40000"/>
                    <a:lumOff val="60000"/>
                  </a:schemeClr>
                </a:solidFill>
                <a:latin typeface="Calibri" pitchFamily="34" charset="0"/>
              </a:rPr>
              <a:t>single </a:t>
            </a:r>
            <a:r>
              <a:rPr lang="en-US" sz="1200" dirty="0" err="1" smtClean="0">
                <a:solidFill>
                  <a:schemeClr val="accent2">
                    <a:lumMod val="40000"/>
                    <a:lumOff val="60000"/>
                  </a:schemeClr>
                </a:solidFill>
                <a:latin typeface="Calibri" pitchFamily="34" charset="0"/>
              </a:rPr>
              <a:t>timepoint</a:t>
            </a:r>
            <a:r>
              <a:rPr lang="en-US" sz="1200" dirty="0" smtClean="0">
                <a:solidFill>
                  <a:srgbClr val="1F497D">
                    <a:lumMod val="20000"/>
                    <a:lumOff val="80000"/>
                  </a:srgbClr>
                </a:solidFill>
                <a:latin typeface="Calibri" pitchFamily="34" charset="0"/>
              </a:rPr>
              <a:t> per cell</a:t>
            </a:r>
          </a:p>
          <a:p>
            <a:endParaRPr lang="en-US" sz="1200" dirty="0" smtClean="0">
              <a:solidFill>
                <a:srgbClr val="1F497D">
                  <a:lumMod val="20000"/>
                  <a:lumOff val="80000"/>
                </a:srgbClr>
              </a:solidFill>
              <a:latin typeface="Calibri" pitchFamily="34" charset="0"/>
            </a:endParaRPr>
          </a:p>
          <a:p>
            <a:pPr marL="0" indent="0">
              <a:buFont typeface="Wingdings" pitchFamily="2" charset="2"/>
              <a:buNone/>
            </a:pPr>
            <a:r>
              <a:rPr lang="en-US" sz="1200" dirty="0" smtClean="0">
                <a:solidFill>
                  <a:srgbClr val="1F497D">
                    <a:lumMod val="20000"/>
                    <a:lumOff val="80000"/>
                  </a:srgbClr>
                </a:solidFill>
                <a:latin typeface="Calibri" pitchFamily="34" charset="0"/>
              </a:rPr>
              <a:t>Like </a:t>
            </a:r>
            <a:r>
              <a:rPr lang="en-US" sz="1200" dirty="0" err="1" smtClean="0">
                <a:solidFill>
                  <a:srgbClr val="1F497D">
                    <a:lumMod val="20000"/>
                    <a:lumOff val="80000"/>
                  </a:srgbClr>
                </a:solidFill>
                <a:latin typeface="Calibri" pitchFamily="34" charset="0"/>
              </a:rPr>
              <a:t>cytometry</a:t>
            </a:r>
            <a:r>
              <a:rPr lang="en-US" sz="1200" dirty="0" smtClean="0">
                <a:solidFill>
                  <a:srgbClr val="1F497D">
                    <a:lumMod val="20000"/>
                    <a:lumOff val="80000"/>
                  </a:srgbClr>
                </a:solidFill>
                <a:latin typeface="Calibri" pitchFamily="34" charset="0"/>
              </a:rPr>
              <a:t>, depending on your instrument’s setup you might be able to monitor multiple </a:t>
            </a:r>
            <a:r>
              <a:rPr lang="en-US" sz="1200" dirty="0" smtClean="0">
                <a:solidFill>
                  <a:schemeClr val="accent2">
                    <a:lumMod val="40000"/>
                    <a:lumOff val="60000"/>
                  </a:schemeClr>
                </a:solidFill>
                <a:latin typeface="Calibri" pitchFamily="34" charset="0"/>
              </a:rPr>
              <a:t>colors simultaneously. For larger cells, you can also monitor sub-cellular localization,</a:t>
            </a:r>
            <a:r>
              <a:rPr lang="en-US" sz="1200" baseline="0" dirty="0" smtClean="0">
                <a:solidFill>
                  <a:schemeClr val="accent2">
                    <a:lumMod val="40000"/>
                    <a:lumOff val="60000"/>
                  </a:schemeClr>
                </a:solidFill>
                <a:latin typeface="Calibri" pitchFamily="34" charset="0"/>
              </a:rPr>
              <a:t>  You </a:t>
            </a:r>
            <a:r>
              <a:rPr lang="en-US" sz="1200" dirty="0" smtClean="0">
                <a:solidFill>
                  <a:srgbClr val="1F497D">
                    <a:lumMod val="20000"/>
                    <a:lumOff val="80000"/>
                  </a:srgbClr>
                </a:solidFill>
                <a:latin typeface="Calibri" pitchFamily="34" charset="0"/>
              </a:rPr>
              <a:t>can also see </a:t>
            </a:r>
            <a:r>
              <a:rPr lang="en-US" sz="1200" dirty="0" smtClean="0">
                <a:solidFill>
                  <a:schemeClr val="accent2">
                    <a:lumMod val="40000"/>
                    <a:lumOff val="60000"/>
                  </a:schemeClr>
                </a:solidFill>
                <a:latin typeface="Calibri" pitchFamily="34" charset="0"/>
              </a:rPr>
              <a:t>morphological</a:t>
            </a:r>
            <a:r>
              <a:rPr lang="en-US" sz="1200" dirty="0" smtClean="0">
                <a:solidFill>
                  <a:srgbClr val="1F497D">
                    <a:lumMod val="20000"/>
                    <a:lumOff val="80000"/>
                  </a:srgbClr>
                </a:solidFill>
                <a:latin typeface="Calibri" pitchFamily="34" charset="0"/>
              </a:rPr>
              <a:t> changes</a:t>
            </a:r>
            <a:r>
              <a:rPr lang="en-US" sz="1200" baseline="0" dirty="0" smtClean="0">
                <a:solidFill>
                  <a:srgbClr val="1F497D">
                    <a:lumMod val="20000"/>
                    <a:lumOff val="80000"/>
                  </a:srgbClr>
                </a:solidFill>
                <a:latin typeface="Calibri" pitchFamily="34" charset="0"/>
              </a:rPr>
              <a:t> in the population. This allows you to </a:t>
            </a:r>
            <a:r>
              <a:rPr lang="en-US" sz="1200" dirty="0" smtClean="0">
                <a:solidFill>
                  <a:schemeClr val="accent2">
                    <a:lumMod val="40000"/>
                    <a:lumOff val="60000"/>
                  </a:schemeClr>
                </a:solidFill>
                <a:latin typeface="Calibri" pitchFamily="34" charset="0"/>
              </a:rPr>
              <a:t>correlate</a:t>
            </a:r>
            <a:r>
              <a:rPr lang="en-US" sz="1200" dirty="0" smtClean="0">
                <a:solidFill>
                  <a:srgbClr val="1F497D">
                    <a:lumMod val="20000"/>
                    <a:lumOff val="80000"/>
                  </a:srgbClr>
                </a:solidFill>
                <a:latin typeface="Calibri" pitchFamily="34" charset="0"/>
              </a:rPr>
              <a:t> morphological variation with fluorescence variation which is information typically missed</a:t>
            </a:r>
            <a:r>
              <a:rPr lang="en-US" sz="1200" baseline="0" dirty="0" smtClean="0">
                <a:solidFill>
                  <a:srgbClr val="1F497D">
                    <a:lumMod val="20000"/>
                    <a:lumOff val="80000"/>
                  </a:srgbClr>
                </a:solidFill>
                <a:latin typeface="Calibri" pitchFamily="34" charset="0"/>
              </a:rPr>
              <a:t> with other forms of </a:t>
            </a:r>
            <a:r>
              <a:rPr lang="en-US" sz="1200" baseline="0" dirty="0" err="1" smtClean="0">
                <a:solidFill>
                  <a:srgbClr val="1F497D">
                    <a:lumMod val="20000"/>
                    <a:lumOff val="80000"/>
                  </a:srgbClr>
                </a:solidFill>
                <a:latin typeface="Calibri" pitchFamily="34" charset="0"/>
              </a:rPr>
              <a:t>measurment</a:t>
            </a:r>
            <a:r>
              <a:rPr lang="en-US" sz="1200" baseline="0" dirty="0" smtClean="0">
                <a:solidFill>
                  <a:srgbClr val="1F497D">
                    <a:lumMod val="20000"/>
                    <a:lumOff val="80000"/>
                  </a:srgbClr>
                </a:solidFill>
                <a:latin typeface="Calibri" pitchFamily="34" charset="0"/>
              </a:rPr>
              <a:t>.  You </a:t>
            </a:r>
            <a:r>
              <a:rPr lang="en-US" sz="1200" dirty="0" smtClean="0">
                <a:solidFill>
                  <a:srgbClr val="1F497D">
                    <a:lumMod val="20000"/>
                    <a:lumOff val="80000"/>
                  </a:srgbClr>
                </a:solidFill>
                <a:latin typeface="Calibri" pitchFamily="34" charset="0"/>
              </a:rPr>
              <a:t>can track the </a:t>
            </a:r>
            <a:r>
              <a:rPr lang="en-US" sz="1200" dirty="0" smtClean="0">
                <a:solidFill>
                  <a:schemeClr val="accent2">
                    <a:lumMod val="40000"/>
                    <a:lumOff val="60000"/>
                  </a:schemeClr>
                </a:solidFill>
                <a:latin typeface="Calibri" pitchFamily="34" charset="0"/>
              </a:rPr>
              <a:t>heredity</a:t>
            </a:r>
            <a:r>
              <a:rPr lang="en-US" sz="1200" dirty="0" smtClean="0">
                <a:solidFill>
                  <a:srgbClr val="1F497D">
                    <a:lumMod val="20000"/>
                    <a:lumOff val="80000"/>
                  </a:srgbClr>
                </a:solidFill>
                <a:latin typeface="Calibri" pitchFamily="34" charset="0"/>
              </a:rPr>
              <a:t> of fluorescence activity for a lineage of cells.</a:t>
            </a:r>
          </a:p>
          <a:p>
            <a:pPr marL="0" indent="0">
              <a:buFont typeface="Wingdings" pitchFamily="2" charset="2"/>
              <a:buNone/>
            </a:pPr>
            <a:endParaRPr lang="en-US" sz="1200" dirty="0" smtClean="0">
              <a:solidFill>
                <a:srgbClr val="1F497D">
                  <a:lumMod val="20000"/>
                  <a:lumOff val="80000"/>
                </a:srgbClr>
              </a:solidFill>
              <a:latin typeface="Calibri" pitchFamily="34" charset="0"/>
            </a:endParaRPr>
          </a:p>
          <a:p>
            <a:pPr marL="0" indent="0">
              <a:buFont typeface="Wingdings" pitchFamily="2" charset="2"/>
              <a:buNone/>
            </a:pPr>
            <a:r>
              <a:rPr lang="en-US" sz="1200" dirty="0" smtClean="0">
                <a:solidFill>
                  <a:srgbClr val="1F497D">
                    <a:lumMod val="20000"/>
                    <a:lumOff val="80000"/>
                  </a:srgbClr>
                </a:solidFill>
                <a:latin typeface="Calibri" pitchFamily="34" charset="0"/>
              </a:rPr>
              <a:t>I’ll unpack this statement in the</a:t>
            </a:r>
            <a:r>
              <a:rPr lang="en-US" sz="1200" baseline="0" dirty="0" smtClean="0">
                <a:solidFill>
                  <a:srgbClr val="1F497D">
                    <a:lumMod val="20000"/>
                    <a:lumOff val="80000"/>
                  </a:srgbClr>
                </a:solidFill>
                <a:latin typeface="Calibri" pitchFamily="34" charset="0"/>
              </a:rPr>
              <a:t> next slide, but </a:t>
            </a:r>
            <a:r>
              <a:rPr lang="en-US" sz="1200" dirty="0" smtClean="0">
                <a:solidFill>
                  <a:srgbClr val="1F497D">
                    <a:lumMod val="20000"/>
                    <a:lumOff val="80000"/>
                  </a:srgbClr>
                </a:solidFill>
                <a:latin typeface="Calibri" pitchFamily="34" charset="0"/>
              </a:rPr>
              <a:t>l</a:t>
            </a:r>
            <a:r>
              <a:rPr lang="en-US" sz="1200" b="1" dirty="0" smtClean="0">
                <a:solidFill>
                  <a:srgbClr val="1F497D">
                    <a:lumMod val="20000"/>
                    <a:lumOff val="80000"/>
                  </a:srgbClr>
                </a:solidFill>
                <a:latin typeface="Calibri" pitchFamily="34" charset="0"/>
              </a:rPr>
              <a:t>ike </a:t>
            </a:r>
            <a:r>
              <a:rPr lang="en-US" sz="1200" b="1" dirty="0" err="1" smtClean="0">
                <a:solidFill>
                  <a:srgbClr val="1F497D">
                    <a:lumMod val="20000"/>
                    <a:lumOff val="80000"/>
                  </a:srgbClr>
                </a:solidFill>
                <a:latin typeface="Calibri" pitchFamily="34" charset="0"/>
              </a:rPr>
              <a:t>Cytometry</a:t>
            </a:r>
            <a:r>
              <a:rPr lang="en-US" sz="1200" b="1" dirty="0" smtClean="0">
                <a:solidFill>
                  <a:srgbClr val="1F497D">
                    <a:lumMod val="20000"/>
                    <a:lumOff val="80000"/>
                  </a:srgbClr>
                </a:solidFill>
                <a:latin typeface="Calibri" pitchFamily="34" charset="0"/>
              </a:rPr>
              <a:t>, microscopy</a:t>
            </a:r>
            <a:r>
              <a:rPr lang="en-US" sz="1200" b="1" baseline="0" dirty="0" smtClean="0">
                <a:solidFill>
                  <a:srgbClr val="1F497D">
                    <a:lumMod val="20000"/>
                    <a:lumOff val="80000"/>
                  </a:srgbClr>
                </a:solidFill>
                <a:latin typeface="Calibri" pitchFamily="34" charset="0"/>
              </a:rPr>
              <a:t> </a:t>
            </a:r>
            <a:r>
              <a:rPr lang="en-US" sz="1200" b="1" dirty="0" smtClean="0">
                <a:solidFill>
                  <a:srgbClr val="1F497D">
                    <a:lumMod val="20000"/>
                    <a:lumOff val="80000"/>
                  </a:srgbClr>
                </a:solidFill>
                <a:latin typeface="Calibri" pitchFamily="34" charset="0"/>
              </a:rPr>
              <a:t>requires </a:t>
            </a:r>
            <a:r>
              <a:rPr lang="en-US" sz="1200" b="1" dirty="0" smtClean="0">
                <a:solidFill>
                  <a:schemeClr val="accent2">
                    <a:lumMod val="40000"/>
                    <a:lumOff val="60000"/>
                  </a:schemeClr>
                </a:solidFill>
                <a:latin typeface="Calibri" pitchFamily="34" charset="0"/>
              </a:rPr>
              <a:t>normalization</a:t>
            </a:r>
            <a:r>
              <a:rPr lang="en-US" sz="1200" b="1" dirty="0" smtClean="0">
                <a:solidFill>
                  <a:srgbClr val="1F497D">
                    <a:lumMod val="20000"/>
                    <a:lumOff val="80000"/>
                  </a:srgbClr>
                </a:solidFill>
                <a:latin typeface="Calibri" pitchFamily="34" charset="0"/>
              </a:rPr>
              <a:t> of signal, but not normalization of optical density</a:t>
            </a:r>
          </a:p>
          <a:p>
            <a:endParaRPr lang="en-US" sz="1200" dirty="0" smtClean="0">
              <a:solidFill>
                <a:srgbClr val="1F497D">
                  <a:lumMod val="20000"/>
                  <a:lumOff val="80000"/>
                </a:srgbClr>
              </a:solidFill>
              <a:latin typeface="Calibri" pitchFamily="34" charset="0"/>
            </a:endParaRPr>
          </a:p>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19</a:t>
            </a:fld>
            <a:endParaRPr lang="en-US"/>
          </a:p>
        </p:txBody>
      </p:sp>
    </p:spTree>
    <p:extLst>
      <p:ext uri="{BB962C8B-B14F-4D97-AF65-F5344CB8AC3E}">
        <p14:creationId xmlns:p14="http://schemas.microsoft.com/office/powerpoint/2010/main" val="2478654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More generally, we are discussing a subset of concerns related to the Test phase of the design</a:t>
            </a:r>
            <a:r>
              <a:rPr lang="en-US" baseline="0" dirty="0" smtClean="0"/>
              <a:t> build test learn cycle.  When you go to do a genetic engineering experiment, you will start with Design.  You will decide the composition of your strains in terms of what genes will used in the project, which combinations of those genes go into each strain composition, what regulatory elements you will add, and whether you want to put the genes on a plasmid or in the genome, and which plasmids and which sites in the genome. For each design, you will generate construction files describing how to go about fabricating the strains described by your composition designs. You then enter the build phase where you do all the </a:t>
            </a:r>
            <a:r>
              <a:rPr lang="en-US" baseline="0" dirty="0" err="1" smtClean="0"/>
              <a:t>oligo</a:t>
            </a:r>
            <a:r>
              <a:rPr lang="en-US" baseline="0" dirty="0" smtClean="0"/>
              <a:t> synthesis, gene synthesis, assembly, and transformation needed to construct your strain.  You then enter test, the subject of our lecture today, in which you take </a:t>
            </a:r>
            <a:r>
              <a:rPr lang="en-US" baseline="0" dirty="0" err="1" smtClean="0"/>
              <a:t>measurments</a:t>
            </a:r>
            <a:r>
              <a:rPr lang="en-US" baseline="0" dirty="0" smtClean="0"/>
              <a:t> on the cells to extract information about the function of your design.  In the Learn phase, the experimental data is interpreted and information is encapsulated for use in the next round of design.  As of 2014, this process is all done in peoples heads.  However, much of the software infrastructure needed to automated every step of this cycle is almost mature and will be deployed in early 2015.</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812973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Suppose I use my God’s eye view of what’s going on in</a:t>
            </a:r>
            <a:r>
              <a:rPr lang="en-US" baseline="0" dirty="0" smtClean="0"/>
              <a:t> two samples of bacteria encoding RFP.  On the left, the cells are much more </a:t>
            </a:r>
            <a:r>
              <a:rPr lang="en-US" baseline="0" dirty="0" err="1" smtClean="0"/>
              <a:t>fluoescent</a:t>
            </a:r>
            <a:r>
              <a:rPr lang="en-US" baseline="0" dirty="0" smtClean="0"/>
              <a:t> than those on the right.  On two different days, I run one of the samples on the cytometer and collect a histogram.</a:t>
            </a:r>
          </a:p>
          <a:p>
            <a:r>
              <a:rPr lang="en-US" baseline="0" dirty="0" smtClean="0"/>
              <a:t>*</a:t>
            </a:r>
          </a:p>
          <a:p>
            <a:r>
              <a:rPr lang="en-US" baseline="0" dirty="0" smtClean="0"/>
              <a:t>Surprisingly, the instrument is telling me that the cells on the right are more fluorescent than those on the left.  The problem here is that the sensitivity of the instrument will drift over time.  There are dials you can tune that can make the signal be any number you want it to be.  Thus, you must in some way standardize the signal to get consistent </a:t>
            </a:r>
            <a:r>
              <a:rPr lang="en-US" baseline="0" dirty="0" err="1" smtClean="0"/>
              <a:t>measurments</a:t>
            </a:r>
            <a:r>
              <a:rPr lang="en-US" baseline="0" dirty="0" smtClean="0"/>
              <a:t> across experiments.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20</a:t>
            </a:fld>
            <a:endParaRPr lang="en-US"/>
          </a:p>
        </p:txBody>
      </p:sp>
    </p:spTree>
    <p:extLst>
      <p:ext uri="{BB962C8B-B14F-4D97-AF65-F5344CB8AC3E}">
        <p14:creationId xmlns:p14="http://schemas.microsoft.com/office/powerpoint/2010/main" val="1452677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a:t>
            </a:r>
            <a:r>
              <a:rPr lang="en-US" baseline="0" dirty="0" smtClean="0"/>
              <a:t> </a:t>
            </a:r>
            <a:r>
              <a:rPr lang="en-US" baseline="0" dirty="0" err="1" smtClean="0"/>
              <a:t>cytometry</a:t>
            </a:r>
            <a:r>
              <a:rPr lang="en-US" baseline="0" dirty="0" smtClean="0"/>
              <a:t>, this normalization is typically done by comparison to cells that lack the </a:t>
            </a:r>
            <a:r>
              <a:rPr lang="en-US" baseline="0" dirty="0" err="1" smtClean="0"/>
              <a:t>fluorophore</a:t>
            </a:r>
            <a:r>
              <a:rPr lang="en-US" baseline="0" dirty="0" smtClean="0"/>
              <a:t>, such as unmodified bacteria grown under similar conditions to the test sample.  You run the white cells through the cytometer then adjust the gain on the instrument such that the signal is centered in the first decade.  You then measure your test samples with these settings.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21</a:t>
            </a:fld>
            <a:endParaRPr lang="en-US"/>
          </a:p>
        </p:txBody>
      </p:sp>
    </p:spTree>
    <p:extLst>
      <p:ext uri="{BB962C8B-B14F-4D97-AF65-F5344CB8AC3E}">
        <p14:creationId xmlns:p14="http://schemas.microsoft.com/office/powerpoint/2010/main" val="933690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Though this does not involve fluorescence, another means</a:t>
            </a:r>
            <a:r>
              <a:rPr lang="en-US" baseline="0" dirty="0" smtClean="0"/>
              <a:t> of using light to make </a:t>
            </a:r>
            <a:r>
              <a:rPr lang="en-US" baseline="0" dirty="0" err="1" smtClean="0"/>
              <a:t>measurments</a:t>
            </a:r>
            <a:r>
              <a:rPr lang="en-US" baseline="0" dirty="0" smtClean="0"/>
              <a:t> on a cell is to use spectroscopy.  Here, you hit a sample with a beam of light and quantify how much comes out the other end.  That is its ‘transmittance’ which is inversely related to ‘absorbance’.  This </a:t>
            </a:r>
            <a:r>
              <a:rPr lang="en-US" baseline="0" dirty="0" err="1" smtClean="0"/>
              <a:t>measurment</a:t>
            </a:r>
            <a:r>
              <a:rPr lang="en-US" baseline="0" dirty="0" smtClean="0"/>
              <a:t> requires the use of a </a:t>
            </a:r>
            <a:r>
              <a:rPr lang="en-US" baseline="0" dirty="0" err="1" smtClean="0"/>
              <a:t>chromophore</a:t>
            </a:r>
            <a:r>
              <a:rPr lang="en-US" baseline="0" dirty="0" smtClean="0"/>
              <a:t>, which means a molecule that absorbs light.  A very common </a:t>
            </a:r>
            <a:r>
              <a:rPr lang="en-US" baseline="0" dirty="0" err="1" smtClean="0"/>
              <a:t>fluorophore</a:t>
            </a:r>
            <a:r>
              <a:rPr lang="en-US" baseline="0" dirty="0" smtClean="0"/>
              <a:t> for such experiments is o-</a:t>
            </a:r>
            <a:r>
              <a:rPr lang="en-US" baseline="0" dirty="0" err="1" smtClean="0"/>
              <a:t>nitrophenol</a:t>
            </a:r>
            <a:r>
              <a:rPr lang="en-US" baseline="0" dirty="0" smtClean="0"/>
              <a:t> which turns yellow.  Cells don’t absorb much yellow light, thus there is little competing signal at this wavelength. Typically o-</a:t>
            </a:r>
            <a:r>
              <a:rPr lang="en-US" baseline="0" dirty="0" err="1" smtClean="0"/>
              <a:t>nitrophenol</a:t>
            </a:r>
            <a:r>
              <a:rPr lang="en-US" baseline="0" dirty="0" smtClean="0"/>
              <a:t> will be caged with another molecule like phosphate or </a:t>
            </a:r>
            <a:r>
              <a:rPr lang="en-US" baseline="0" dirty="0" err="1" smtClean="0"/>
              <a:t>galactose</a:t>
            </a:r>
            <a:r>
              <a:rPr lang="en-US" baseline="0" dirty="0" smtClean="0"/>
              <a:t> that prevents the molecule from absorbing light.  An enzyme like </a:t>
            </a:r>
            <a:r>
              <a:rPr lang="en-US" baseline="0" dirty="0" err="1" smtClean="0"/>
              <a:t>alkalaine</a:t>
            </a:r>
            <a:r>
              <a:rPr lang="en-US" baseline="0" dirty="0" smtClean="0"/>
              <a:t> phosphatase or </a:t>
            </a:r>
            <a:r>
              <a:rPr lang="en-US" baseline="0" dirty="0" err="1" smtClean="0"/>
              <a:t>galactosidase</a:t>
            </a:r>
            <a:r>
              <a:rPr lang="en-US" baseline="0" dirty="0" smtClean="0"/>
              <a:t> can release the alcohol and color results.  Thus, the activity of the enzyme in the cell can be monitored by watching the formation of yellow color.</a:t>
            </a:r>
          </a:p>
          <a:p>
            <a:endParaRPr lang="en-US" baseline="0" dirty="0" smtClean="0"/>
          </a:p>
          <a:p>
            <a:r>
              <a:rPr lang="en-US" baseline="0" dirty="0" smtClean="0"/>
              <a:t>Scattering is a related phenomenon in which light bounces off a particle at a different angle than its incident vector. Experimentally, scattering is measured the same way as absorbance though it is a distinct phenomenon.  In spectrometric measurements of cells, the scattering signal will be superimposed over the absorbance signal, and the two signals are additive.  The scattering signal can be isolated by monitoring the cells at 600nm, and this is referred to as the sample’s ‘optical density’.  It is linearly related to the concentration of cells in the sample.</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22</a:t>
            </a:fld>
            <a:endParaRPr lang="en-US"/>
          </a:p>
        </p:txBody>
      </p:sp>
    </p:spTree>
    <p:extLst>
      <p:ext uri="{BB962C8B-B14F-4D97-AF65-F5344CB8AC3E}">
        <p14:creationId xmlns:p14="http://schemas.microsoft.com/office/powerpoint/2010/main" val="2488279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Fluorimetry</a:t>
            </a:r>
            <a:r>
              <a:rPr lang="en-US" baseline="0" dirty="0" smtClean="0"/>
              <a:t> is highly related to spectroscopy, and a </a:t>
            </a:r>
            <a:r>
              <a:rPr lang="en-US" baseline="0" dirty="0" err="1" smtClean="0"/>
              <a:t>fluorimeter</a:t>
            </a:r>
            <a:r>
              <a:rPr lang="en-US" baseline="0" dirty="0" smtClean="0"/>
              <a:t> can also perform absorbance measurements.  In spectroscopy, we hit with one wavelength and monitor the amount of light coming through the sample.  In </a:t>
            </a:r>
            <a:r>
              <a:rPr lang="en-US" baseline="0" dirty="0" err="1" smtClean="0"/>
              <a:t>fluorimetry</a:t>
            </a:r>
            <a:r>
              <a:rPr lang="en-US" baseline="0" dirty="0" smtClean="0"/>
              <a:t>, we hit with one wavelength and monitor the light emitted at 90 degree angle to the incident beam and at a higher </a:t>
            </a:r>
            <a:r>
              <a:rPr lang="en-US" baseline="0" dirty="0" err="1" smtClean="0"/>
              <a:t>wavelegth</a:t>
            </a:r>
            <a:r>
              <a:rPr lang="en-US" baseline="0" dirty="0" smtClean="0"/>
              <a:t>.  Thus, there is an excitation wavelength at which we probe the sample, and an emission wavelength at which we observe the response.  Such experiments require the presence of a small molecule </a:t>
            </a:r>
            <a:r>
              <a:rPr lang="en-US" baseline="0" dirty="0" err="1" smtClean="0"/>
              <a:t>fluorophore</a:t>
            </a:r>
            <a:r>
              <a:rPr lang="en-US" baseline="0" dirty="0" smtClean="0"/>
              <a:t> or a fluorescent protein.  Like </a:t>
            </a:r>
            <a:r>
              <a:rPr lang="en-US" baseline="0" dirty="0" err="1" smtClean="0"/>
              <a:t>chromophores</a:t>
            </a:r>
            <a:r>
              <a:rPr lang="en-US" baseline="0" dirty="0" smtClean="0"/>
              <a:t>, these molecules absorb light.  However, instead of simply irradiating heat, these molecules release the energy as photons of higher wavelength.  Cells contain some mildly-fluorescent </a:t>
            </a:r>
            <a:r>
              <a:rPr lang="en-US" baseline="0" dirty="0" err="1" smtClean="0"/>
              <a:t>fluorophores</a:t>
            </a:r>
            <a:r>
              <a:rPr lang="en-US" baseline="0" dirty="0" smtClean="0"/>
              <a:t> such as tryptophan which produce a background signal in these measurements.  This </a:t>
            </a:r>
            <a:r>
              <a:rPr lang="en-US" baseline="0" dirty="0" err="1" smtClean="0"/>
              <a:t>autofluorescense</a:t>
            </a:r>
            <a:r>
              <a:rPr lang="en-US" baseline="0" dirty="0" smtClean="0"/>
              <a:t> can mask low signals.  Like </a:t>
            </a:r>
            <a:r>
              <a:rPr lang="en-US" baseline="0" dirty="0" err="1" smtClean="0"/>
              <a:t>cytometry</a:t>
            </a:r>
            <a:r>
              <a:rPr lang="en-US" baseline="0" dirty="0" smtClean="0"/>
              <a:t> and microscopy, you must normalize the signal against some standard such as white cells in </a:t>
            </a:r>
            <a:r>
              <a:rPr lang="en-US" baseline="0" dirty="0" err="1" smtClean="0"/>
              <a:t>fluorimetry</a:t>
            </a:r>
            <a:r>
              <a:rPr lang="en-US" baseline="0" dirty="0" smtClean="0"/>
              <a:t> and spectrometry.  Additionally, you must normalize for cell density.</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23</a:t>
            </a:fld>
            <a:endParaRPr lang="en-US"/>
          </a:p>
        </p:txBody>
      </p:sp>
    </p:spTree>
    <p:extLst>
      <p:ext uri="{BB962C8B-B14F-4D97-AF65-F5344CB8AC3E}">
        <p14:creationId xmlns:p14="http://schemas.microsoft.com/office/powerpoint/2010/main" val="378735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Consider I have these two samples containing the same bacteria.  The only difference is that the cells on the left are twice as concentrated as those on the right.  Fluorescence</a:t>
            </a:r>
            <a:r>
              <a:rPr lang="en-US" baseline="0" dirty="0" smtClean="0"/>
              <a:t> </a:t>
            </a:r>
            <a:r>
              <a:rPr lang="en-US" baseline="0" dirty="0" err="1" smtClean="0"/>
              <a:t>measurments</a:t>
            </a:r>
            <a:r>
              <a:rPr lang="en-US" baseline="0" dirty="0" smtClean="0"/>
              <a:t> are linearly related to concentration, thus the sample on the left will give twice the signal as those on the right.  If you take those numbers at face value, you would incorrectly conclude that the cells on the left are more fluorescent than those on the right. * So, you must normalize for cell density.  This is most easily obtained by measuring the optical density, or OD, which is the absorbance at 600nm caused by scattering.  That signal is linearly related to the concentration of the cells.  Thus, the ratio of these two values will reflect the per-cell fluorescence.</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24</a:t>
            </a:fld>
            <a:endParaRPr lang="en-US"/>
          </a:p>
        </p:txBody>
      </p:sp>
    </p:spTree>
    <p:extLst>
      <p:ext uri="{BB962C8B-B14F-4D97-AF65-F5344CB8AC3E}">
        <p14:creationId xmlns:p14="http://schemas.microsoft.com/office/powerpoint/2010/main" val="1592697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Biochemical assays involve</a:t>
            </a:r>
            <a:r>
              <a:rPr lang="en-US" baseline="0" dirty="0" smtClean="0"/>
              <a:t> the quantification of specific </a:t>
            </a:r>
            <a:r>
              <a:rPr lang="en-US" baseline="0" dirty="0" err="1" smtClean="0"/>
              <a:t>biochemicals</a:t>
            </a:r>
            <a:r>
              <a:rPr lang="en-US" baseline="0" dirty="0" smtClean="0"/>
              <a:t> or the monitoring of specific biochemical reactions in a cell. The image here is of a mouse embryo in which the </a:t>
            </a:r>
            <a:r>
              <a:rPr lang="en-US" baseline="0" dirty="0" err="1" smtClean="0"/>
              <a:t>lacZ</a:t>
            </a:r>
            <a:r>
              <a:rPr lang="en-US" baseline="0" dirty="0" smtClean="0"/>
              <a:t> protein is produced in developing cells of the spinal cord. </a:t>
            </a:r>
            <a:r>
              <a:rPr lang="en-US" baseline="0" dirty="0" err="1" smtClean="0"/>
              <a:t>LacZ</a:t>
            </a:r>
            <a:r>
              <a:rPr lang="en-US" baseline="0" dirty="0" smtClean="0"/>
              <a:t> is one of the biochemical reactions that can be easily monitored using one of these assays.  The compound </a:t>
            </a:r>
            <a:r>
              <a:rPr lang="en-US" baseline="0" dirty="0" err="1" smtClean="0"/>
              <a:t>Xgal</a:t>
            </a:r>
            <a:r>
              <a:rPr lang="en-US" baseline="0" dirty="0" smtClean="0"/>
              <a:t> will turn blue in its presence allowing the staining of cells that express it.</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571120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LacZ</a:t>
            </a:r>
            <a:r>
              <a:rPr lang="en-US" dirty="0" smtClean="0"/>
              <a:t> is one of the most commonly used biochemical assays.  It has many variants, and</a:t>
            </a:r>
            <a:r>
              <a:rPr lang="en-US" baseline="0" dirty="0" smtClean="0"/>
              <a:t> each differs by the type of instrumentation used for the measurement and the specific compound employed.  In each case, the b-</a:t>
            </a:r>
            <a:r>
              <a:rPr lang="en-US" baseline="0" dirty="0" err="1" smtClean="0"/>
              <a:t>galactosidase</a:t>
            </a:r>
            <a:r>
              <a:rPr lang="en-US" baseline="0" dirty="0" smtClean="0"/>
              <a:t> protein encoded by </a:t>
            </a:r>
            <a:r>
              <a:rPr lang="en-US" baseline="0" dirty="0" err="1" smtClean="0"/>
              <a:t>lacZ</a:t>
            </a:r>
            <a:r>
              <a:rPr lang="en-US" baseline="0" dirty="0" smtClean="0"/>
              <a:t> will hydrolyze </a:t>
            </a:r>
            <a:r>
              <a:rPr lang="en-US" baseline="0" dirty="0" err="1" smtClean="0"/>
              <a:t>galactose</a:t>
            </a:r>
            <a:r>
              <a:rPr lang="en-US" baseline="0" dirty="0" smtClean="0"/>
              <a:t> residues off the substrate.  There are substrates that will turn blue, yellow, or black upon hydrolysis.  There are also </a:t>
            </a:r>
            <a:r>
              <a:rPr lang="en-US" baseline="0" dirty="0" err="1" smtClean="0"/>
              <a:t>fluorogenic</a:t>
            </a:r>
            <a:r>
              <a:rPr lang="en-US" baseline="0" dirty="0" smtClean="0"/>
              <a:t> substrates that that can be detected by </a:t>
            </a:r>
            <a:r>
              <a:rPr lang="en-US" baseline="0" dirty="0" err="1" smtClean="0"/>
              <a:t>cytometry</a:t>
            </a:r>
            <a:r>
              <a:rPr lang="en-US" baseline="0" dirty="0" smtClean="0"/>
              <a:t>, </a:t>
            </a:r>
            <a:r>
              <a:rPr lang="en-US" baseline="0" dirty="0" err="1" smtClean="0"/>
              <a:t>fluorimetry</a:t>
            </a:r>
            <a:r>
              <a:rPr lang="en-US" baseline="0" dirty="0" smtClean="0"/>
              <a:t>, or fluorescence microscopy after hydrolysis.</a:t>
            </a:r>
          </a:p>
          <a:p>
            <a:endParaRPr lang="en-US" baseline="0" dirty="0" smtClean="0"/>
          </a:p>
          <a:p>
            <a:r>
              <a:rPr lang="en-US" baseline="0" dirty="0" smtClean="0"/>
              <a:t>If you just replace the </a:t>
            </a:r>
            <a:r>
              <a:rPr lang="en-US" baseline="0" dirty="0" err="1" smtClean="0"/>
              <a:t>galactose</a:t>
            </a:r>
            <a:r>
              <a:rPr lang="en-US" baseline="0" dirty="0" smtClean="0"/>
              <a:t> moiety with phosphate, all the same color-generating chemicals can be used to monitor alkaline phosphatase activity.  Though the same diversity of substrate does not exist for b-lactamase, a limited set of </a:t>
            </a:r>
            <a:r>
              <a:rPr lang="en-US" baseline="0" dirty="0" err="1" smtClean="0"/>
              <a:t>fluorogenic</a:t>
            </a:r>
            <a:r>
              <a:rPr lang="en-US" baseline="0" dirty="0" smtClean="0"/>
              <a:t> and </a:t>
            </a:r>
            <a:r>
              <a:rPr lang="en-US" baseline="0" dirty="0" err="1" smtClean="0"/>
              <a:t>chromagenic</a:t>
            </a:r>
            <a:r>
              <a:rPr lang="en-US" baseline="0" dirty="0" smtClean="0"/>
              <a:t> substrates including </a:t>
            </a:r>
            <a:r>
              <a:rPr lang="en-US" baseline="0" dirty="0" err="1" smtClean="0"/>
              <a:t>nitrocephin</a:t>
            </a:r>
            <a:r>
              <a:rPr lang="en-US" baseline="0" dirty="0" smtClean="0"/>
              <a:t> exist here too.  These enzymatic reporter genes are often used in the same context as GFP and RFP.  The measurements are often more precise and sensitive due to the amplification obtained from watching conversion of a substrate rather than the protein itself.  For example, to get 100x over background signals from GFP in E. coli, you typically must express it from a high-copy plasmid.  However, </a:t>
            </a:r>
            <a:r>
              <a:rPr lang="en-US" baseline="0" dirty="0" err="1" smtClean="0"/>
              <a:t>genomically</a:t>
            </a:r>
            <a:r>
              <a:rPr lang="en-US" baseline="0" dirty="0" smtClean="0"/>
              <a:t>-encoded </a:t>
            </a:r>
            <a:r>
              <a:rPr lang="en-US" baseline="0" dirty="0" err="1" smtClean="0"/>
              <a:t>LacZ</a:t>
            </a:r>
            <a:r>
              <a:rPr lang="en-US" baseline="0" dirty="0" smtClean="0"/>
              <a:t> can provide 10,000-signals over background.</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26</a:t>
            </a:fld>
            <a:endParaRPr lang="en-US"/>
          </a:p>
        </p:txBody>
      </p:sp>
    </p:spTree>
    <p:extLst>
      <p:ext uri="{BB962C8B-B14F-4D97-AF65-F5344CB8AC3E}">
        <p14:creationId xmlns:p14="http://schemas.microsoft.com/office/powerpoint/2010/main" val="983440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Many of these</a:t>
            </a:r>
            <a:r>
              <a:rPr lang="en-US" baseline="0" dirty="0" smtClean="0"/>
              <a:t> </a:t>
            </a:r>
            <a:r>
              <a:rPr lang="en-US" baseline="0" dirty="0" err="1" smtClean="0"/>
              <a:t>chromagenic</a:t>
            </a:r>
            <a:r>
              <a:rPr lang="en-US" baseline="0" dirty="0" smtClean="0"/>
              <a:t> and </a:t>
            </a:r>
            <a:r>
              <a:rPr lang="en-US" baseline="0" dirty="0" err="1" smtClean="0"/>
              <a:t>fluorogenic</a:t>
            </a:r>
            <a:r>
              <a:rPr lang="en-US" baseline="0" dirty="0" smtClean="0"/>
              <a:t> substrates are cell permeable, and there are additional chemical modifications that can render them cell permeable when they are not. Thus, you often can perform these assays directly on intact cells.  Alternatively, they can be performed in a partial lysate of the cells.</a:t>
            </a:r>
          </a:p>
          <a:p>
            <a:endParaRPr lang="en-US" baseline="0" dirty="0" smtClean="0"/>
          </a:p>
          <a:p>
            <a:r>
              <a:rPr lang="en-US" baseline="0" dirty="0" smtClean="0"/>
              <a:t>Different substrates are read out in different ways.  For bulk absorbance </a:t>
            </a:r>
            <a:r>
              <a:rPr lang="en-US" baseline="0" dirty="0" err="1" smtClean="0"/>
              <a:t>measurmenets</a:t>
            </a:r>
            <a:r>
              <a:rPr lang="en-US" baseline="0" dirty="0" smtClean="0"/>
              <a:t> using a spectrometer, o-</a:t>
            </a:r>
            <a:r>
              <a:rPr lang="en-US" baseline="0" dirty="0" err="1" smtClean="0"/>
              <a:t>nitrophenol</a:t>
            </a:r>
            <a:r>
              <a:rPr lang="en-US" baseline="0" dirty="0" smtClean="0"/>
              <a:t> based substrates are usually the best.  For visual readout on colonies in a plate, the insoluble products of </a:t>
            </a:r>
            <a:r>
              <a:rPr lang="en-US" baseline="0" dirty="0" err="1" smtClean="0"/>
              <a:t>Xgal</a:t>
            </a:r>
            <a:r>
              <a:rPr lang="en-US" baseline="0" dirty="0" smtClean="0"/>
              <a:t> and </a:t>
            </a:r>
            <a:r>
              <a:rPr lang="en-US" baseline="0" dirty="0" err="1" smtClean="0"/>
              <a:t>Sgal</a:t>
            </a:r>
            <a:r>
              <a:rPr lang="en-US" baseline="0" dirty="0" smtClean="0"/>
              <a:t> are best.  For cytometers, </a:t>
            </a:r>
            <a:r>
              <a:rPr lang="en-US" baseline="0" dirty="0" err="1" smtClean="0"/>
              <a:t>fluorimeters</a:t>
            </a:r>
            <a:r>
              <a:rPr lang="en-US" baseline="0" dirty="0" smtClean="0"/>
              <a:t>, or microscopy, the </a:t>
            </a:r>
            <a:r>
              <a:rPr lang="en-US" baseline="0" dirty="0" err="1" smtClean="0"/>
              <a:t>fluorogenic</a:t>
            </a:r>
            <a:r>
              <a:rPr lang="en-US" baseline="0" dirty="0" smtClean="0"/>
              <a:t> substrates are required.  Additionally, there are substrates for these enzymes that change electrochemical properties upon hydrolysis allowing detection with electrodes.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highlight</a:t>
            </a:r>
            <a:r>
              <a:rPr lang="en-US" baseline="0" dirty="0" smtClean="0"/>
              <a:t> the enzymatic assays because they are commonly used, and there many of them.  There are assays for monitoring MAP kinases, for monitoring calcium concentrations, for watching </a:t>
            </a:r>
            <a:r>
              <a:rPr lang="en-US" baseline="0" dirty="0" err="1" smtClean="0"/>
              <a:t>protein:protein</a:t>
            </a:r>
            <a:r>
              <a:rPr lang="en-US" baseline="0" dirty="0" smtClean="0"/>
              <a:t> interactions, etc.</a:t>
            </a:r>
            <a:endParaRPr lang="en-US" dirty="0" smtClean="0"/>
          </a:p>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27</a:t>
            </a:fld>
            <a:endParaRPr lang="en-US"/>
          </a:p>
        </p:txBody>
      </p:sp>
    </p:spTree>
    <p:extLst>
      <p:ext uri="{BB962C8B-B14F-4D97-AF65-F5344CB8AC3E}">
        <p14:creationId xmlns:p14="http://schemas.microsoft.com/office/powerpoint/2010/main" val="2901569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type of biochemical assay involves stains. Stains specifically label some biochemical species of a cell, or are used as a probe of permeability or the chemical environment of a cell (pH detection, calcium detection, etc.) You can stain things on the surface of the bacterium such as displayed epitopes and </a:t>
            </a:r>
            <a:r>
              <a:rPr lang="en-US" baseline="0" dirty="0" smtClean="0"/>
              <a:t>surface proteins </a:t>
            </a:r>
            <a:r>
              <a:rPr lang="en-US" dirty="0" smtClean="0"/>
              <a:t>with conjugated antibodies.  These are reagents constructed</a:t>
            </a:r>
            <a:r>
              <a:rPr lang="en-US" baseline="0" dirty="0" smtClean="0"/>
              <a:t> from </a:t>
            </a:r>
            <a:r>
              <a:rPr lang="en-US" baseline="0" dirty="0" err="1" smtClean="0"/>
              <a:t>fluorophores</a:t>
            </a:r>
            <a:r>
              <a:rPr lang="en-US" baseline="0" dirty="0" smtClean="0"/>
              <a:t> and antibodies chemically linked together. They will stain the cell by specific binding to the epitope on the surface of the cell. You can quantify the staining by any of the various fluorescence methods. You can also stain</a:t>
            </a:r>
            <a:r>
              <a:rPr lang="en-US" dirty="0" smtClean="0"/>
              <a:t> microbiological </a:t>
            </a:r>
            <a:r>
              <a:rPr lang="en-US" dirty="0" err="1" smtClean="0"/>
              <a:t>biochemicals</a:t>
            </a:r>
            <a:r>
              <a:rPr lang="en-US" dirty="0" smtClean="0"/>
              <a:t> on the cell surface such as flagella, pili, and carbohydrates</a:t>
            </a:r>
            <a:r>
              <a:rPr lang="en-US" baseline="0" dirty="0" smtClean="0"/>
              <a:t> using </a:t>
            </a:r>
            <a:r>
              <a:rPr lang="en-US" baseline="0" dirty="0" err="1" smtClean="0"/>
              <a:t>lectins</a:t>
            </a:r>
            <a:r>
              <a:rPr lang="en-US" baseline="0" dirty="0" smtClean="0"/>
              <a:t> or antibodies.  </a:t>
            </a:r>
            <a:r>
              <a:rPr lang="en-US" baseline="0" dirty="0" err="1" smtClean="0"/>
              <a:t>Lectins</a:t>
            </a:r>
            <a:r>
              <a:rPr lang="en-US" baseline="0" dirty="0" smtClean="0"/>
              <a:t> are binding proteins like antibodies that bind to specific carbohydrate patterns.  There are also more general stains, such as gram stain, that will light up the peptidoglycan and stain many cells generally.</a:t>
            </a:r>
          </a:p>
          <a:p>
            <a:r>
              <a:rPr lang="en-US" baseline="0" dirty="0" smtClean="0"/>
              <a:t>*</a:t>
            </a:r>
          </a:p>
          <a:p>
            <a:r>
              <a:rPr lang="en-US" dirty="0" smtClean="0"/>
              <a:t>Another general-use stain</a:t>
            </a:r>
            <a:r>
              <a:rPr lang="en-US" baseline="0" dirty="0" smtClean="0"/>
              <a:t>ing strategy is to combine cell permeable and </a:t>
            </a:r>
            <a:r>
              <a:rPr lang="en-US" baseline="0" dirty="0" err="1" smtClean="0"/>
              <a:t>impermable</a:t>
            </a:r>
            <a:r>
              <a:rPr lang="en-US" baseline="0" dirty="0" smtClean="0"/>
              <a:t> dyes.  In the Live/Dead </a:t>
            </a:r>
            <a:r>
              <a:rPr lang="en-US" baseline="0" dirty="0" err="1" smtClean="0"/>
              <a:t>baclight</a:t>
            </a:r>
            <a:r>
              <a:rPr lang="en-US" baseline="0" dirty="0" smtClean="0"/>
              <a:t> kit, a live-cell impermeable dye called </a:t>
            </a:r>
            <a:r>
              <a:rPr lang="en-US" baseline="0" dirty="0" err="1" smtClean="0"/>
              <a:t>propidium</a:t>
            </a:r>
            <a:r>
              <a:rPr lang="en-US" baseline="0" dirty="0" smtClean="0"/>
              <a:t> iodide is mixed with a cell permeable dye called SYTO9.  Only the dead cells will pick up the </a:t>
            </a:r>
            <a:r>
              <a:rPr lang="en-US" baseline="0" dirty="0" err="1" smtClean="0"/>
              <a:t>propidium</a:t>
            </a:r>
            <a:r>
              <a:rPr lang="en-US" baseline="0" dirty="0" smtClean="0"/>
              <a:t> iodide, but all cells get syto9.  Based on the ratio of the two dyes in the cell, you can tell if the cell is alive or not.  That measurement is done by any of the various fluorescence methods, but most typically </a:t>
            </a:r>
            <a:r>
              <a:rPr lang="en-US" baseline="0" dirty="0" err="1" smtClean="0"/>
              <a:t>cytometry</a:t>
            </a:r>
            <a:r>
              <a:rPr lang="en-US" baseline="0" dirty="0" smtClean="0"/>
              <a:t> or microscopy.</a:t>
            </a:r>
            <a:endParaRPr lang="en-US" dirty="0" smtClean="0"/>
          </a:p>
        </p:txBody>
      </p:sp>
      <p:sp>
        <p:nvSpPr>
          <p:cNvPr id="4" name="Slide Number Placeholder 3"/>
          <p:cNvSpPr>
            <a:spLocks noGrp="1"/>
          </p:cNvSpPr>
          <p:nvPr>
            <p:ph type="sldNum" sz="quarter" idx="10"/>
          </p:nvPr>
        </p:nvSpPr>
        <p:spPr/>
        <p:txBody>
          <a:bodyPr/>
          <a:lstStyle/>
          <a:p>
            <a:fld id="{D453BF83-14DB-435B-A2F6-2F18B1BE4526}" type="slidenum">
              <a:rPr lang="en-US" smtClean="0"/>
              <a:pPr/>
              <a:t>28</a:t>
            </a:fld>
            <a:endParaRPr lang="en-US"/>
          </a:p>
        </p:txBody>
      </p:sp>
    </p:spTree>
    <p:extLst>
      <p:ext uri="{BB962C8B-B14F-4D97-AF65-F5344CB8AC3E}">
        <p14:creationId xmlns:p14="http://schemas.microsoft.com/office/powerpoint/2010/main" val="1395667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a number of things you should be careful about when performing biochemical assays that have </a:t>
            </a:r>
            <a:r>
              <a:rPr lang="en-US" dirty="0" err="1" smtClean="0"/>
              <a:t>quantative</a:t>
            </a:r>
            <a:r>
              <a:rPr lang="en-US" baseline="0" dirty="0" smtClean="0"/>
              <a:t> readouts.  Bacteria are different sizes at different stages of the growth phase.  The process of replication, </a:t>
            </a:r>
            <a:r>
              <a:rPr lang="en-US" baseline="0" dirty="0" err="1" smtClean="0"/>
              <a:t>transcription,a</a:t>
            </a:r>
            <a:r>
              <a:rPr lang="en-US" baseline="0" dirty="0" smtClean="0"/>
              <a:t> </a:t>
            </a:r>
            <a:r>
              <a:rPr lang="en-US" baseline="0" dirty="0" err="1" smtClean="0"/>
              <a:t>nd</a:t>
            </a:r>
            <a:r>
              <a:rPr lang="en-US" baseline="0" dirty="0" smtClean="0"/>
              <a:t> translation all have different rates based on the phase of growth, the medium composition, and the genetic composition of your strain.  Additionally, the growth conditions or your genetic modifications can differentially affect the growth of specific strains.</a:t>
            </a:r>
          </a:p>
          <a:p>
            <a:endParaRPr lang="en-US" baseline="0" dirty="0" smtClean="0"/>
          </a:p>
          <a:p>
            <a:r>
              <a:rPr lang="en-US" baseline="0" dirty="0" smtClean="0"/>
              <a:t>These differences in cell physiology and growth rates can play havoc with your experiments.  It is very easy to fool yourself into thinking a genetic device is working when in reality it is an artifact of the growth conditions.  It is tempting to do extensive data manipulation to control for deviations in your experiment.  There are many notable examples of scientists performing elaborate corrections to their data that make small differences in original signal look far more dramatic.  Such manipulation is highly discouraged since it is difficult to justify these corrections.  Best practice is to normalize for cell density and for signal strength against a standard, but nothing else.  This does not guarantee that your data will not lie to you, So, be careful, and be cautious in your conclusions.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29</a:t>
            </a:fld>
            <a:endParaRPr lang="en-US"/>
          </a:p>
        </p:txBody>
      </p:sp>
    </p:spTree>
    <p:extLst>
      <p:ext uri="{BB962C8B-B14F-4D97-AF65-F5344CB8AC3E}">
        <p14:creationId xmlns:p14="http://schemas.microsoft.com/office/powerpoint/2010/main" val="238210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demonstration experiment involves</a:t>
            </a:r>
            <a:r>
              <a:rPr lang="en-US" baseline="0" dirty="0" smtClean="0"/>
              <a:t> testing a system in a context close to its real-world usage in a manner that highlights the its features, and demonstrates the absence of undesirable features.  It involves system characterization of the complete system in a context similar to its real world usage.  It is often disregarded as cheap advertising, and indeed is highly useful for branding an invention.  However, the utility of a demonstration goes beyond this. The image here is of Otis, of elevator fame, who was demonstrating their new safety system that involved a mechanism that locked the elevator car in place if the hoisting ropes fail. He gathered a crowd of people around as he stood on the elevator platform, and then he cut the rope.  Instead of plunging to his death, the safety mechanism kicked in.</a:t>
            </a:r>
          </a:p>
          <a:p>
            <a:endParaRPr lang="en-US" baseline="0" dirty="0" smtClean="0"/>
          </a:p>
          <a:p>
            <a:r>
              <a:rPr lang="en-US" baseline="0" dirty="0" smtClean="0"/>
              <a:t>Now, he could have instead written a report that quantified the load capacity of the breaking mechanism, shown statistics on its rate of failure under test conditions, or provided simulations of the failure process.  However, for the goals of introducing a product, the more direct demonstration is far more tangible and powerful.  By doing the demo live and in person, he is showing that he is willing to trust his life to the invention, and in the process is inducing emotions of anticipation and foreboding in his audience members minds.  Thus they are paying attention, and when the device does not fail, the memory of the experiment is far more tangible than if they read a report.  This is not to say that the report should not be generated – some people will want a more technical specification about the performance of this device.  However, the report alone is far less compelling than the dramatic demonstration.  Technical reports are only comprehensible to an expert in the subject, and whether the report means the system works well or not is often intangible to a general audience.  However, the demonstration is immediately tangible and communicates exactly what the general audience wants to know:  If I use an Otis elevator, and the rope breaks, I won’t die.</a:t>
            </a:r>
          </a:p>
        </p:txBody>
      </p:sp>
      <p:sp>
        <p:nvSpPr>
          <p:cNvPr id="4" name="Slide Number Placeholder 3"/>
          <p:cNvSpPr>
            <a:spLocks noGrp="1"/>
          </p:cNvSpPr>
          <p:nvPr>
            <p:ph type="sldNum" sz="quarter" idx="10"/>
          </p:nvPr>
        </p:nvSpPr>
        <p:spPr/>
        <p:txBody>
          <a:bodyPr/>
          <a:lstStyle/>
          <a:p>
            <a:fld id="{D453BF83-14DB-435B-A2F6-2F18B1BE4526}" type="slidenum">
              <a:rPr lang="en-US" smtClean="0"/>
              <a:pPr/>
              <a:t>3</a:t>
            </a:fld>
            <a:endParaRPr lang="en-US"/>
          </a:p>
        </p:txBody>
      </p:sp>
    </p:spTree>
    <p:extLst>
      <p:ext uri="{BB962C8B-B14F-4D97-AF65-F5344CB8AC3E}">
        <p14:creationId xmlns:p14="http://schemas.microsoft.com/office/powerpoint/2010/main" val="3016313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Microbiological</a:t>
            </a:r>
            <a:r>
              <a:rPr lang="en-US" baseline="0" dirty="0" smtClean="0"/>
              <a:t> assays are whole cell assays that monitor some non-chemical process in the cell.</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692230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Cell growth is one such phenomenon.</a:t>
            </a:r>
            <a:r>
              <a:rPr lang="en-US" baseline="0" dirty="0" smtClean="0"/>
              <a:t>  By measuring optical density as absorbance at 600nm, you can follow the growth a cell culture over time.  The first derivative of this trace is the growth rate.  In this experiment, we individually place three different protein components of a genetic device under the </a:t>
            </a:r>
            <a:r>
              <a:rPr lang="en-US" baseline="0" dirty="0" err="1" smtClean="0"/>
              <a:t>Pbad</a:t>
            </a:r>
            <a:r>
              <a:rPr lang="en-US" baseline="0" dirty="0" smtClean="0"/>
              <a:t> promoter and monitor the cells growth as a function of time with and without arabinose induction. An examination of the growth rates shows the </a:t>
            </a:r>
            <a:r>
              <a:rPr lang="en-US" baseline="0" dirty="0" err="1" smtClean="0"/>
              <a:t>RepL</a:t>
            </a:r>
            <a:r>
              <a:rPr lang="en-US" baseline="0" dirty="0" smtClean="0"/>
              <a:t> is clearly toxic to the cell upon induction, and this knowledge is useful for debugging the circuit.</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31</a:t>
            </a:fld>
            <a:endParaRPr lang="en-US"/>
          </a:p>
        </p:txBody>
      </p:sp>
    </p:spTree>
    <p:extLst>
      <p:ext uri="{BB962C8B-B14F-4D97-AF65-F5344CB8AC3E}">
        <p14:creationId xmlns:p14="http://schemas.microsoft.com/office/powerpoint/2010/main" val="4113115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Genetically-encoded processes have naturally evolved to improve the fitness of their organism in some environment.</a:t>
            </a:r>
            <a:r>
              <a:rPr lang="en-US" baseline="0" dirty="0" smtClean="0"/>
              <a:t>  By placing the organism in this environment you can monitor the function of the process by virtue of the organism’s growth.  Here we are monitoring the expression of capsular polysaccharides which are * encoded by two large gene cluster. When all these genes are expressed with the right timing, localization, and concentration, the surface of the bacterium becomes heavily decorated with carbohydrates that affect immunological properties of the bacterium.  These modifications allow the bacterium to survive in horse serum. Horse serum, or the non-cellular component of adult horse blood, contains complement which will quickly kill a non-encapsulated bacterium.  However, with a complete set of functioning genes, viability is restored.</a:t>
            </a:r>
          </a:p>
          <a:p>
            <a:r>
              <a:rPr lang="en-US" baseline="0" dirty="0" smtClean="0"/>
              <a:t>*</a:t>
            </a:r>
          </a:p>
          <a:p>
            <a:r>
              <a:rPr lang="en-US" baseline="0" dirty="0" smtClean="0"/>
              <a:t>In this assay, we incubate the bacteria with horse serum for some amount of time and then spread the mixture on culture plates.  The next day, we count colonies and measure what percentage of the bacteria survived the serum.</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32</a:t>
            </a:fld>
            <a:endParaRPr lang="en-US"/>
          </a:p>
        </p:txBody>
      </p:sp>
    </p:spTree>
    <p:extLst>
      <p:ext uri="{BB962C8B-B14F-4D97-AF65-F5344CB8AC3E}">
        <p14:creationId xmlns:p14="http://schemas.microsoft.com/office/powerpoint/2010/main" val="950827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Beyond growth, there are other processes that organisms do</a:t>
            </a:r>
            <a:r>
              <a:rPr lang="en-US" baseline="0" dirty="0" smtClean="0"/>
              <a:t> that can be monitored to observe the behavior of a cellular process.  Here, we look at </a:t>
            </a:r>
            <a:r>
              <a:rPr lang="en-US" baseline="0" dirty="0" err="1" smtClean="0"/>
              <a:t>chemotaxis</a:t>
            </a:r>
            <a:r>
              <a:rPr lang="en-US" baseline="0" dirty="0" smtClean="0"/>
              <a:t> using a swarming assay.  Agar medium is prepared with only a small amount of agar resulting in very soft petri dishes.  A small spot of bacteria is placed in the middle of the dish and then incubated for several hours.  If the bacteria have intact </a:t>
            </a:r>
            <a:r>
              <a:rPr lang="en-US" baseline="0" dirty="0" err="1" smtClean="0"/>
              <a:t>chemotaxis</a:t>
            </a:r>
            <a:r>
              <a:rPr lang="en-US" baseline="0" dirty="0" smtClean="0"/>
              <a:t> processes, they will swim outwards from the center of the plate forming a clouding circle.  The diameter of the circle is an indirect measure of functionality.  In this particular experiment, they have constructed an E. coli strain with an </a:t>
            </a:r>
            <a:r>
              <a:rPr lang="en-US" baseline="0" dirty="0" err="1" smtClean="0"/>
              <a:t>aptamer</a:t>
            </a:r>
            <a:r>
              <a:rPr lang="en-US" baseline="0" dirty="0" smtClean="0"/>
              <a:t> controlling the </a:t>
            </a:r>
            <a:r>
              <a:rPr lang="en-US" baseline="0" dirty="0" err="1" smtClean="0"/>
              <a:t>CheZ</a:t>
            </a:r>
            <a:r>
              <a:rPr lang="en-US" baseline="0" dirty="0" smtClean="0"/>
              <a:t> gene.  </a:t>
            </a:r>
            <a:r>
              <a:rPr lang="en-US" baseline="0" dirty="0" err="1" smtClean="0"/>
              <a:t>CheZ</a:t>
            </a:r>
            <a:r>
              <a:rPr lang="en-US" baseline="0" dirty="0" smtClean="0"/>
              <a:t> is a protein required for </a:t>
            </a:r>
            <a:r>
              <a:rPr lang="en-US" baseline="0" dirty="0" err="1" smtClean="0"/>
              <a:t>chemotaxis</a:t>
            </a:r>
            <a:r>
              <a:rPr lang="en-US" baseline="0" dirty="0" smtClean="0"/>
              <a:t> to happen.  By occluding the ribosome binding site in front of </a:t>
            </a:r>
            <a:r>
              <a:rPr lang="en-US" baseline="0" dirty="0" err="1" smtClean="0"/>
              <a:t>CheZ</a:t>
            </a:r>
            <a:r>
              <a:rPr lang="en-US" baseline="0" dirty="0" smtClean="0"/>
              <a:t> with an </a:t>
            </a:r>
            <a:r>
              <a:rPr lang="en-US" baseline="0" dirty="0" err="1" smtClean="0"/>
              <a:t>aptamer</a:t>
            </a:r>
            <a:r>
              <a:rPr lang="en-US" baseline="0" dirty="0" smtClean="0"/>
              <a:t> that binds </a:t>
            </a:r>
            <a:r>
              <a:rPr lang="en-US" baseline="0" dirty="0" err="1" smtClean="0"/>
              <a:t>theophyilline</a:t>
            </a:r>
            <a:r>
              <a:rPr lang="en-US" baseline="0" dirty="0" smtClean="0"/>
              <a:t>, the expression of </a:t>
            </a:r>
            <a:r>
              <a:rPr lang="en-US" baseline="0" dirty="0" err="1" smtClean="0"/>
              <a:t>CheZ</a:t>
            </a:r>
            <a:r>
              <a:rPr lang="en-US" baseline="0" dirty="0" smtClean="0"/>
              <a:t> is dependent on the concentration of theophylline.  Thus, addition of the small molecule results in more effect swarming.  By doing this assay with many concentrations of theophylline and the related-but-not-functional compound caffeine, they obtain a transfer function relating input concentration of the molecule to the cells output behavior.</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33</a:t>
            </a:fld>
            <a:endParaRPr lang="en-US"/>
          </a:p>
        </p:txBody>
      </p:sp>
    </p:spTree>
    <p:extLst>
      <p:ext uri="{BB962C8B-B14F-4D97-AF65-F5344CB8AC3E}">
        <p14:creationId xmlns:p14="http://schemas.microsoft.com/office/powerpoint/2010/main" val="1102396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microbiological behavior is adhesion.  Bacteria often stick to surfaces including the surfaces of other cells</a:t>
            </a:r>
            <a:r>
              <a:rPr lang="en-US" baseline="0" dirty="0" smtClean="0"/>
              <a:t> like human gut epithelial cells</a:t>
            </a:r>
            <a:r>
              <a:rPr lang="en-US" dirty="0" smtClean="0"/>
              <a:t>  Though</a:t>
            </a:r>
            <a:r>
              <a:rPr lang="en-US" baseline="0" dirty="0" smtClean="0"/>
              <a:t> it is not synonymous with biofilm formation, it is a highly related phenomenon.  One way to quantify it involves </a:t>
            </a:r>
            <a:r>
              <a:rPr lang="en-US" baseline="0" dirty="0" err="1" smtClean="0"/>
              <a:t>microplate</a:t>
            </a:r>
            <a:r>
              <a:rPr lang="en-US" baseline="0" dirty="0" smtClean="0"/>
              <a:t>-based adhesion assays.  In this example, we are monitoring the adhesion of bacteria to </a:t>
            </a:r>
            <a:r>
              <a:rPr lang="en-US" baseline="0" dirty="0" err="1" smtClean="0"/>
              <a:t>mannan</a:t>
            </a:r>
            <a:r>
              <a:rPr lang="en-US" baseline="0" dirty="0" smtClean="0"/>
              <a:t>, a carbohydrate resembling the surfaces of mammalian epithelial cells, via type I pili.</a:t>
            </a:r>
          </a:p>
          <a:p>
            <a:r>
              <a:rPr lang="en-US" baseline="0" dirty="0" smtClean="0"/>
              <a:t>*</a:t>
            </a:r>
          </a:p>
          <a:p>
            <a:r>
              <a:rPr lang="en-US" baseline="0" dirty="0" smtClean="0"/>
              <a:t>We begin with a well of a 96-well ELISA plate.  You are looking at the plate sideways-on.</a:t>
            </a:r>
          </a:p>
          <a:p>
            <a:r>
              <a:rPr lang="en-US" baseline="0" dirty="0" smtClean="0"/>
              <a:t>*</a:t>
            </a:r>
          </a:p>
          <a:p>
            <a:r>
              <a:rPr lang="en-US" baseline="0" dirty="0" smtClean="0"/>
              <a:t>To each well we’ll add </a:t>
            </a:r>
            <a:r>
              <a:rPr lang="en-US" baseline="0" dirty="0" err="1" smtClean="0"/>
              <a:t>mannan</a:t>
            </a:r>
            <a:r>
              <a:rPr lang="en-US" baseline="0" dirty="0" smtClean="0"/>
              <a:t>, and it becomes adhered to the surface. We also block the cells with BSA to prohibit further non-specific binding.</a:t>
            </a:r>
          </a:p>
          <a:p>
            <a:r>
              <a:rPr lang="en-US" baseline="0" dirty="0" smtClean="0"/>
              <a:t>*</a:t>
            </a:r>
          </a:p>
          <a:p>
            <a:r>
              <a:rPr lang="en-US" baseline="0" dirty="0" smtClean="0"/>
              <a:t>We then add the cells of the strain we wish to test.</a:t>
            </a:r>
          </a:p>
          <a:p>
            <a:r>
              <a:rPr lang="en-US" baseline="0" dirty="0" smtClean="0"/>
              <a:t>*</a:t>
            </a:r>
          </a:p>
          <a:p>
            <a:r>
              <a:rPr lang="en-US" baseline="0" dirty="0" smtClean="0"/>
              <a:t>Allow them to adhere, and then wash the unbound cells away.</a:t>
            </a:r>
          </a:p>
          <a:p>
            <a:r>
              <a:rPr lang="en-US" baseline="0" dirty="0" smtClean="0"/>
              <a:t>*</a:t>
            </a:r>
          </a:p>
          <a:p>
            <a:r>
              <a:rPr lang="en-US" baseline="0" dirty="0" smtClean="0"/>
              <a:t>Finally, we stain the cells with gram stain and obtain a measure of cell adhesion in terms of intensity of purple color.</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34</a:t>
            </a:fld>
            <a:endParaRPr lang="en-US"/>
          </a:p>
        </p:txBody>
      </p:sp>
    </p:spTree>
    <p:extLst>
      <p:ext uri="{BB962C8B-B14F-4D97-AF65-F5344CB8AC3E}">
        <p14:creationId xmlns:p14="http://schemas.microsoft.com/office/powerpoint/2010/main" val="116278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an example of adhesion assays in action from the Collins</a:t>
            </a:r>
            <a:r>
              <a:rPr lang="en-US" baseline="0" dirty="0" smtClean="0"/>
              <a:t> lab.  First, they have the Toggle switch composed of lambda CI and </a:t>
            </a:r>
            <a:r>
              <a:rPr lang="en-US" baseline="0" dirty="0" err="1" smtClean="0"/>
              <a:t>LacI</a:t>
            </a:r>
            <a:r>
              <a:rPr lang="en-US" baseline="0" dirty="0" smtClean="0"/>
              <a:t>.  This switch is full on or off and can be switched between these states.  This transcriptional circuit controls expression of the </a:t>
            </a:r>
            <a:r>
              <a:rPr lang="en-US" baseline="0" dirty="0" err="1" smtClean="0"/>
              <a:t>traA</a:t>
            </a:r>
            <a:r>
              <a:rPr lang="en-US" baseline="0" dirty="0" smtClean="0"/>
              <a:t> gene.  In response to DNA damage, the toggle switch flips on, </a:t>
            </a:r>
            <a:r>
              <a:rPr lang="en-US" baseline="0" dirty="0" err="1" smtClean="0"/>
              <a:t>traA</a:t>
            </a:r>
            <a:r>
              <a:rPr lang="en-US" baseline="0" dirty="0" smtClean="0"/>
              <a:t> is produced, and this complements a missing copy of </a:t>
            </a:r>
            <a:r>
              <a:rPr lang="en-US" baseline="0" dirty="0" err="1" smtClean="0"/>
              <a:t>traA</a:t>
            </a:r>
            <a:r>
              <a:rPr lang="en-US" baseline="0" dirty="0" smtClean="0"/>
              <a:t> needed for biofilm formation.  Thus, DNA damage results in biofilm formation.  * To observe this behavior, they treat the bacteria with DNA damaging agents such as UV light or chemical mutagens, and then perform the same crystal violet staining of adhered bacteria as described before.</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35</a:t>
            </a:fld>
            <a:endParaRPr lang="en-US"/>
          </a:p>
        </p:txBody>
      </p:sp>
    </p:spTree>
    <p:extLst>
      <p:ext uri="{BB962C8B-B14F-4D97-AF65-F5344CB8AC3E}">
        <p14:creationId xmlns:p14="http://schemas.microsoft.com/office/powerpoint/2010/main" val="1337389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Thus far we’ve focused</a:t>
            </a:r>
            <a:r>
              <a:rPr lang="en-US" baseline="0" dirty="0" smtClean="0"/>
              <a:t> on describing different ways of extracting information about the function of a genetic device in a cell.  There are additional considerations such as the choice of controls and choice of experimental conditions that must be including in the Test phase.  We’ll describe 4 specific areas of information one needs to extract from an assay.  In differential expression, you are comparing a strain’s function under two or more environmental conditions.  In a transfer function, you are continuously varying some environmental parameter and trying to produce a function relating the output behavior to this input.  Dynamics involves following the system over time with your assay.  Finally, population heterogeneity involves performing your assay on individual members of the cell population.</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36</a:t>
            </a:fld>
            <a:endParaRPr lang="en-US"/>
          </a:p>
        </p:txBody>
      </p:sp>
    </p:spTree>
    <p:extLst>
      <p:ext uri="{BB962C8B-B14F-4D97-AF65-F5344CB8AC3E}">
        <p14:creationId xmlns:p14="http://schemas.microsoft.com/office/powerpoint/2010/main" val="3351612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Differential expression involves performing</a:t>
            </a:r>
            <a:r>
              <a:rPr lang="en-US" baseline="0" dirty="0" smtClean="0"/>
              <a:t> an assay </a:t>
            </a:r>
            <a:r>
              <a:rPr lang="en-US" baseline="0" dirty="0" err="1" smtClean="0"/>
              <a:t>undeer</a:t>
            </a:r>
            <a:r>
              <a:rPr lang="en-US" baseline="0" dirty="0" smtClean="0"/>
              <a:t> different conditions.  In this example, we are trying to characterize the response behavior of a magnesium-responsive promoter in LB medium versus PBS medium.</a:t>
            </a:r>
          </a:p>
          <a:p>
            <a:r>
              <a:rPr lang="en-US" baseline="0" dirty="0" smtClean="0"/>
              <a:t>*</a:t>
            </a:r>
          </a:p>
          <a:p>
            <a:r>
              <a:rPr lang="en-US" baseline="0" dirty="0" smtClean="0"/>
              <a:t>The genetic construct places the RFP gene under the control of the promoter we wish to test or a control constitutive promoter.</a:t>
            </a:r>
          </a:p>
          <a:p>
            <a:r>
              <a:rPr lang="en-US" baseline="0" dirty="0" smtClean="0"/>
              <a:t>*</a:t>
            </a:r>
          </a:p>
          <a:p>
            <a:r>
              <a:rPr lang="en-US" baseline="0" dirty="0" smtClean="0"/>
              <a:t>Red fluorescence and OD are measured </a:t>
            </a:r>
            <a:r>
              <a:rPr lang="en-US" baseline="0" dirty="0" err="1" smtClean="0"/>
              <a:t>fluorimetrically</a:t>
            </a:r>
            <a:r>
              <a:rPr lang="en-US" baseline="0" dirty="0" smtClean="0"/>
              <a:t> after growth in different media.  The signature of a differential expression experiments is the non-continuous nature of the input variable.  In this study, those different inputs are specific medias.  In many industrial-scale fermentation processes, these inputs might be different chemical </a:t>
            </a:r>
            <a:r>
              <a:rPr lang="en-US" baseline="0" dirty="0" err="1" smtClean="0"/>
              <a:t>feedstocks</a:t>
            </a:r>
            <a:r>
              <a:rPr lang="en-US" baseline="0" dirty="0" smtClean="0"/>
              <a:t>.  The conditions employed are specific things, and it is not </a:t>
            </a:r>
            <a:r>
              <a:rPr lang="en-US" baseline="0" dirty="0" err="1" smtClean="0"/>
              <a:t>relavent</a:t>
            </a:r>
            <a:r>
              <a:rPr lang="en-US" baseline="0" dirty="0" smtClean="0"/>
              <a:t> to ask about a condition halfway in between.</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37</a:t>
            </a:fld>
            <a:endParaRPr lang="en-US"/>
          </a:p>
        </p:txBody>
      </p:sp>
    </p:spTree>
    <p:extLst>
      <p:ext uri="{BB962C8B-B14F-4D97-AF65-F5344CB8AC3E}">
        <p14:creationId xmlns:p14="http://schemas.microsoft.com/office/powerpoint/2010/main" val="1483201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transfer function experiment involves scanning through a continuous</a:t>
            </a:r>
            <a:r>
              <a:rPr lang="en-US" baseline="0" dirty="0" smtClean="0"/>
              <a:t> environmental variable.  In the previous example of the magnesium-responsive promoter, we could grow the cells in LB medium with many different concentrations of magnesium and then plot red fluorescence over time.</a:t>
            </a:r>
          </a:p>
          <a:p>
            <a:r>
              <a:rPr lang="en-US" baseline="0" dirty="0" smtClean="0"/>
              <a:t>*</a:t>
            </a:r>
          </a:p>
          <a:p>
            <a:r>
              <a:rPr lang="en-US" baseline="0" dirty="0" smtClean="0"/>
              <a:t>Here we have the same thing, but a different piece of regulation and a different environmental input.  It’s the </a:t>
            </a:r>
            <a:r>
              <a:rPr lang="en-US" baseline="0" dirty="0" err="1" smtClean="0"/>
              <a:t>Pbad</a:t>
            </a:r>
            <a:r>
              <a:rPr lang="en-US" baseline="0" dirty="0" smtClean="0"/>
              <a:t> promoter now driving GFP instead of RFP, and we are scanning through concentrations of arabinose.  It is usually possible to derive kinetic models of regulatory circuits that predict the shape of these functions, and often folks will make these models and then fit the parameters to fit the model.  This then allows interpolation to intermediary values for the input.</a:t>
            </a:r>
          </a:p>
          <a:p>
            <a:r>
              <a:rPr lang="en-US" baseline="0" dirty="0" smtClean="0"/>
              <a:t>*</a:t>
            </a:r>
          </a:p>
          <a:p>
            <a:r>
              <a:rPr lang="en-US" baseline="0" dirty="0" smtClean="0"/>
              <a:t>In this example we are showing the response of an AND gate of two different inputs:  arabinose and salicylate.  Thus, the inputs of a transfer function can have more than one axis.</a:t>
            </a:r>
          </a:p>
          <a:p>
            <a:r>
              <a:rPr lang="en-US" baseline="0" dirty="0" smtClean="0"/>
              <a:t>*</a:t>
            </a:r>
          </a:p>
          <a:p>
            <a:r>
              <a:rPr lang="en-US" baseline="0" dirty="0" smtClean="0"/>
              <a:t>Finally, we have an example of a continuous range of inputs used to construct a transfer function.  The cells here contain the light sensor circuit from the Voigt lab driving </a:t>
            </a:r>
            <a:r>
              <a:rPr lang="en-US" baseline="0" dirty="0" err="1" smtClean="0"/>
              <a:t>lacZ</a:t>
            </a:r>
            <a:r>
              <a:rPr lang="en-US" baseline="0" dirty="0" smtClean="0"/>
              <a:t>.  They put a layer of the bacteria on the surface of a petri dish, and then shine light on it through a continuous mask. When the light level is right to turn the system on, </a:t>
            </a:r>
            <a:r>
              <a:rPr lang="en-US" baseline="0" dirty="0" err="1" smtClean="0"/>
              <a:t>lacZ</a:t>
            </a:r>
            <a:r>
              <a:rPr lang="en-US" baseline="0" dirty="0" smtClean="0"/>
              <a:t> gets produced, and </a:t>
            </a:r>
            <a:r>
              <a:rPr lang="en-US" baseline="0" dirty="0" err="1" smtClean="0"/>
              <a:t>Sgal</a:t>
            </a:r>
            <a:r>
              <a:rPr lang="en-US" baseline="0" dirty="0" smtClean="0"/>
              <a:t> is turned into a black pigment. They then use image processing to quantify the darkness over the gradient to plot out the transfer function.</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38</a:t>
            </a:fld>
            <a:endParaRPr lang="en-US"/>
          </a:p>
        </p:txBody>
      </p:sp>
    </p:spTree>
    <p:extLst>
      <p:ext uri="{BB962C8B-B14F-4D97-AF65-F5344CB8AC3E}">
        <p14:creationId xmlns:p14="http://schemas.microsoft.com/office/powerpoint/2010/main" val="893549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I’ll show you these two clips after this</a:t>
            </a:r>
            <a:r>
              <a:rPr lang="en-US" baseline="0" dirty="0" smtClean="0"/>
              <a:t> presentation, but these are two examples of following the dynamics of single cells containing a genetic circuit over time. These oscillating genetic circuits require monitoring the behavior of individual cells over time. Currently, the only way to do this is fluorescence </a:t>
            </a:r>
            <a:r>
              <a:rPr lang="en-US" baseline="0" dirty="0" err="1" smtClean="0"/>
              <a:t>microsopy</a:t>
            </a:r>
            <a:r>
              <a:rPr lang="en-US" baseline="0" dirty="0" smtClean="0"/>
              <a:t> and thus such assays only work for fluorescence readouts.  It would be extremely challenging to, for example, monitor single-cell dynamics of a cell biosynthesizing a biofuel.</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39</a:t>
            </a:fld>
            <a:endParaRPr lang="en-US"/>
          </a:p>
        </p:txBody>
      </p:sp>
    </p:spTree>
    <p:extLst>
      <p:ext uri="{BB962C8B-B14F-4D97-AF65-F5344CB8AC3E}">
        <p14:creationId xmlns:p14="http://schemas.microsoft.com/office/powerpoint/2010/main" val="2694041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Demonstrations are also</a:t>
            </a:r>
            <a:r>
              <a:rPr lang="en-US" baseline="0" dirty="0" smtClean="0"/>
              <a:t> common in the genetic engineering space.  Often they employ beautiful images and videos to entice the reader’s attention. In this example, we are looking at a false-color rendering of the </a:t>
            </a:r>
            <a:r>
              <a:rPr lang="en-US" baseline="0" dirty="0" err="1" smtClean="0"/>
              <a:t>Brainbow</a:t>
            </a:r>
            <a:r>
              <a:rPr lang="en-US" baseline="0" dirty="0" smtClean="0"/>
              <a:t>.  The </a:t>
            </a:r>
            <a:r>
              <a:rPr lang="en-US" baseline="0" dirty="0" err="1" smtClean="0"/>
              <a:t>Brainbow</a:t>
            </a:r>
            <a:r>
              <a:rPr lang="en-US" baseline="0" dirty="0" smtClean="0"/>
              <a:t> was a genetic circuit composed of three fluorescent proteins randomly expressed at several distinct expression levels. A transgenic animal encodes the device, and each neuron of its brain will express one combination of the fluorescent proteins at specific levels.  Each neuron then has a unique signature relative to its neighbors in terms of the relative fluorescence on the three channels. When they do microscopy on slices of the brain material, they can quantify each channel, determine which combination of levels are present in each cell, and assign a color specific to that combination.  They then false-color the image to generate what is shown here.</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4</a:t>
            </a:fld>
            <a:endParaRPr lang="en-US"/>
          </a:p>
        </p:txBody>
      </p:sp>
    </p:spTree>
    <p:extLst>
      <p:ext uri="{BB962C8B-B14F-4D97-AF65-F5344CB8AC3E}">
        <p14:creationId xmlns:p14="http://schemas.microsoft.com/office/powerpoint/2010/main" val="4068702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measured</a:t>
            </a:r>
            <a:r>
              <a:rPr lang="en-US" baseline="0" dirty="0" smtClean="0"/>
              <a:t> property of a</a:t>
            </a:r>
            <a:r>
              <a:rPr lang="en-US" dirty="0" smtClean="0"/>
              <a:t> strain is population</a:t>
            </a:r>
            <a:r>
              <a:rPr lang="en-US" baseline="0" dirty="0" smtClean="0"/>
              <a:t> heterogeneity.  Here, one cell in the population does something different than other cells. Sometimes this is an intentional property.  For example, this variant of the toggle switch from the Peking </a:t>
            </a:r>
            <a:r>
              <a:rPr lang="en-US" baseline="0" dirty="0" err="1" smtClean="0"/>
              <a:t>igem</a:t>
            </a:r>
            <a:r>
              <a:rPr lang="en-US" baseline="0" dirty="0" smtClean="0"/>
              <a:t> team in 2007 is designed to cause population heterogeneity.  Thus, they need to look at individual cells in the population and measure two different channels of fluorescence. However, often population heterogeneity is an unwanted and challenging-to-measure property of a strain.  For example, you might have a biosynthetic pathway in a cell in which only 10% of the population is producing the genes needed for biosynthesis.  With bulk measurements, it is impossible to know that such heterogeneity exists, but it is challenging to decipher this quality of your design directly. If the heterogeneity is due to genetic mutation, this can be pulled out from single-cell sequencing. There are efforts to develop other single-cell assays in the works, but as of 2014, sequencing and fluorescence are the only off-the-shelf way to ask questions about population heterogeneity.</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40</a:t>
            </a:fld>
            <a:endParaRPr lang="en-US"/>
          </a:p>
        </p:txBody>
      </p:sp>
    </p:spTree>
    <p:extLst>
      <p:ext uri="{BB962C8B-B14F-4D97-AF65-F5344CB8AC3E}">
        <p14:creationId xmlns:p14="http://schemas.microsoft.com/office/powerpoint/2010/main" val="2768275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804126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259665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0791628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7568782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11838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860914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32003387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40931161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453BF83-14DB-435B-A2F6-2F18B1BE4526}" type="slidenum">
              <a:rPr lang="en-US" smtClean="0"/>
              <a:pPr/>
              <a:t>49</a:t>
            </a:fld>
            <a:endParaRPr lang="en-US"/>
          </a:p>
        </p:txBody>
      </p:sp>
    </p:spTree>
    <p:extLst>
      <p:ext uri="{BB962C8B-B14F-4D97-AF65-F5344CB8AC3E}">
        <p14:creationId xmlns:p14="http://schemas.microsoft.com/office/powerpoint/2010/main" val="3268358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t>
            </a:r>
            <a:r>
              <a:rPr lang="en-US" baseline="0" dirty="0" smtClean="0"/>
              <a:t>reality, what the scientists probably saw under a microscope looked something like this. And they could have published that image, and the technical merit and utility of the technique is in no way compromised. They could have provided graphs showing statistics about how well they can distinguish two cells, or other more technical measures of performance.  However, without the false coloring the ability to distinguish the neurons is not communicated, and the utility of the technique would be lost.  It might be understandable to software, but this ability is not communicated without the false-color contrivance. Additionally, the technique is simply not as tantalizing and interesting as when they produce the beautiful image.</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5</a:t>
            </a:fld>
            <a:endParaRPr lang="en-US"/>
          </a:p>
        </p:txBody>
      </p:sp>
    </p:spTree>
    <p:extLst>
      <p:ext uri="{BB962C8B-B14F-4D97-AF65-F5344CB8AC3E}">
        <p14:creationId xmlns:p14="http://schemas.microsoft.com/office/powerpoint/2010/main" val="4068702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50</a:t>
            </a:fld>
            <a:endParaRPr lang="en-US"/>
          </a:p>
        </p:txBody>
      </p:sp>
    </p:spTree>
    <p:extLst>
      <p:ext uri="{BB962C8B-B14F-4D97-AF65-F5344CB8AC3E}">
        <p14:creationId xmlns:p14="http://schemas.microsoft.com/office/powerpoint/2010/main" val="2241787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colorful version communicates to the reader not only that this labeling</a:t>
            </a:r>
            <a:r>
              <a:rPr lang="en-US" baseline="0" dirty="0" smtClean="0"/>
              <a:t> method allows the tracking of individual cells, but you also get an impression for how well this methodology can distinguish the axons of one cell from another.</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6</a:t>
            </a:fld>
            <a:endParaRPr lang="en-US"/>
          </a:p>
        </p:txBody>
      </p:sp>
    </p:spTree>
    <p:extLst>
      <p:ext uri="{BB962C8B-B14F-4D97-AF65-F5344CB8AC3E}">
        <p14:creationId xmlns:p14="http://schemas.microsoft.com/office/powerpoint/2010/main" val="4068702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another study by Francis Arnold.  They are expressing combinations of carotenoid-related genes in E. coli to explore the chemical diversity of biosynthesis.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7</a:t>
            </a:fld>
            <a:endParaRPr lang="en-US"/>
          </a:p>
        </p:txBody>
      </p:sp>
    </p:spTree>
    <p:extLst>
      <p:ext uri="{BB962C8B-B14F-4D97-AF65-F5344CB8AC3E}">
        <p14:creationId xmlns:p14="http://schemas.microsoft.com/office/powerpoint/2010/main" val="341721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Experimentally, they put a different combination of genes into each cell,</a:t>
            </a:r>
            <a:r>
              <a:rPr lang="en-US" baseline="0" dirty="0" smtClean="0"/>
              <a:t> grow it up, extract the carotenoids, run them on a chromatography instrument, and report the spectrum.  Technically, this is the experiment that they need to perform to quantify yields and identify the chemicals present in each strain.  However, they also provide a demonstration experiment.</a:t>
            </a:r>
          </a:p>
          <a:p>
            <a:r>
              <a:rPr lang="en-US" baseline="0" dirty="0" smtClean="0"/>
              <a:t>*</a:t>
            </a:r>
          </a:p>
          <a:p>
            <a:r>
              <a:rPr lang="en-US" baseline="0" dirty="0" smtClean="0"/>
              <a:t>They show images of the population of cells and what the plates look like when you grow up individual library members.  This provides no additional quantitative  information beyond what is present in the chromatography traces, however, the data is far more interesting to look at and communicates less tangible aspects of the system.  The image of individual bacteria in a field illustrates without any verbal explanation that they are creating diversity of yellow, red, and orange phenotypes.  The cells are producing sufficient pigment to be obvious by eye.  With traces alone, the interpretation that the amount of pigment is sufficient for human visualization is not readily apparent without doing some math.  With the image, it is obvious.  Visually, we also can tell that they are not generating greens and purples in their experiment – it has a limited scope.  As they say, a picture is worth a thousand words.  In this case, there are two different images that convey different qualities of the system. The demonstration experiment provides framing to the project, information about the diversity that results, and makes the phenotypes they have generated tangible to the reader.</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8</a:t>
            </a:fld>
            <a:endParaRPr lang="en-US"/>
          </a:p>
        </p:txBody>
      </p:sp>
    </p:spTree>
    <p:extLst>
      <p:ext uri="{BB962C8B-B14F-4D97-AF65-F5344CB8AC3E}">
        <p14:creationId xmlns:p14="http://schemas.microsoft.com/office/powerpoint/2010/main" val="3083255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another</a:t>
            </a:r>
            <a:r>
              <a:rPr lang="en-US" baseline="0" dirty="0" smtClean="0"/>
              <a:t> experiment from Roger </a:t>
            </a:r>
            <a:r>
              <a:rPr lang="en-US" baseline="0" dirty="0" err="1" smtClean="0"/>
              <a:t>Tsien</a:t>
            </a:r>
            <a:r>
              <a:rPr lang="en-US" baseline="0" dirty="0" smtClean="0"/>
              <a:t>.  He is trying to communicate the diversity of phenotypes that can be produced using different variants of GFP and RFP.  The technical experiment involves measuring the excitation and emission spectra of the variants.  Unless I am accustomed to mapping wavelengths onto colors, it is not immediately obvious what the actual diversity is here.  Is this a narrow range of shades-of-green, or is this the full spectrum of color diversity?  If I want to choose a GFP that emits a specific wavelength of light, I would want this technical data to make my choice.  However, if I just want to understand the scope of what is available,</a:t>
            </a:r>
          </a:p>
          <a:p>
            <a:r>
              <a:rPr lang="en-US" baseline="0" dirty="0" smtClean="0"/>
              <a:t>*</a:t>
            </a:r>
          </a:p>
          <a:p>
            <a:r>
              <a:rPr lang="en-US" baseline="0" dirty="0" smtClean="0"/>
              <a:t>A demonstration experiment is far more compelling.  Like with the carotenoid example, I can readily tell that these phenotypes are visual with the naked eye, that they span the visible color range, that there is some variation in intensity, but all are in the same ballpark of intensity.  Additionally, the image is beautiful and simply interesting to look at.</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9</a:t>
            </a:fld>
            <a:endParaRPr lang="en-US"/>
          </a:p>
        </p:txBody>
      </p:sp>
    </p:spTree>
    <p:extLst>
      <p:ext uri="{BB962C8B-B14F-4D97-AF65-F5344CB8AC3E}">
        <p14:creationId xmlns:p14="http://schemas.microsoft.com/office/powerpoint/2010/main" val="1780486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86452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157013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98670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232311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2373897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109352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483487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634961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127690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37364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87903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extLst>
      <p:ext uri="{BB962C8B-B14F-4D97-AF65-F5344CB8AC3E}">
        <p14:creationId xmlns:p14="http://schemas.microsoft.com/office/powerpoint/2010/main" val="541929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extLst>
      <p:ext uri="{BB962C8B-B14F-4D97-AF65-F5344CB8AC3E}">
        <p14:creationId xmlns:p14="http://schemas.microsoft.com/office/powerpoint/2010/main" val="2160634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extLst>
      <p:ext uri="{BB962C8B-B14F-4D97-AF65-F5344CB8AC3E}">
        <p14:creationId xmlns:p14="http://schemas.microsoft.com/office/powerpoint/2010/main" val="914666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pPr/>
              <a:t>4/1/2014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extLst>
      <p:ext uri="{BB962C8B-B14F-4D97-AF65-F5344CB8AC3E}">
        <p14:creationId xmlns:p14="http://schemas.microsoft.com/office/powerpoint/2010/main" val="3432970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pPr/>
              <a:t>4/1/2014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8CE74-3780-4EAE-94FE-8EF26CB81541}" type="slidenum">
              <a:rPr lang="en-US" smtClean="0"/>
              <a:pPr/>
              <a:t>‹#›</a:t>
            </a:fld>
            <a:endParaRPr lang="en-US"/>
          </a:p>
        </p:txBody>
      </p:sp>
    </p:spTree>
    <p:extLst>
      <p:ext uri="{BB962C8B-B14F-4D97-AF65-F5344CB8AC3E}">
        <p14:creationId xmlns:p14="http://schemas.microsoft.com/office/powerpoint/2010/main" val="2103745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pPr/>
              <a:t>4/1/2014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8CE74-3780-4EAE-94FE-8EF26CB81541}" type="slidenum">
              <a:rPr lang="en-US" smtClean="0"/>
              <a:pPr/>
              <a:t>‹#›</a:t>
            </a:fld>
            <a:endParaRPr lang="en-US"/>
          </a:p>
        </p:txBody>
      </p:sp>
    </p:spTree>
    <p:extLst>
      <p:ext uri="{BB962C8B-B14F-4D97-AF65-F5344CB8AC3E}">
        <p14:creationId xmlns:p14="http://schemas.microsoft.com/office/powerpoint/2010/main" val="690864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pPr/>
              <a:t>4/1/2014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8CE74-3780-4EAE-94FE-8EF26CB81541}" type="slidenum">
              <a:rPr lang="en-US" smtClean="0"/>
              <a:pPr/>
              <a:t>‹#›</a:t>
            </a:fld>
            <a:endParaRPr lang="en-US"/>
          </a:p>
        </p:txBody>
      </p:sp>
    </p:spTree>
    <p:extLst>
      <p:ext uri="{BB962C8B-B14F-4D97-AF65-F5344CB8AC3E}">
        <p14:creationId xmlns:p14="http://schemas.microsoft.com/office/powerpoint/2010/main" val="258733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pPr/>
              <a:t>4/1/2014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extLst>
      <p:ext uri="{BB962C8B-B14F-4D97-AF65-F5344CB8AC3E}">
        <p14:creationId xmlns:p14="http://schemas.microsoft.com/office/powerpoint/2010/main" val="133948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pPr/>
              <a:t>4/1/2014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extLst>
      <p:ext uri="{BB962C8B-B14F-4D97-AF65-F5344CB8AC3E}">
        <p14:creationId xmlns:p14="http://schemas.microsoft.com/office/powerpoint/2010/main" val="773086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extLst>
      <p:ext uri="{BB962C8B-B14F-4D97-AF65-F5344CB8AC3E}">
        <p14:creationId xmlns:p14="http://schemas.microsoft.com/office/powerpoint/2010/main" val="336822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extLst>
      <p:ext uri="{BB962C8B-B14F-4D97-AF65-F5344CB8AC3E}">
        <p14:creationId xmlns:p14="http://schemas.microsoft.com/office/powerpoint/2010/main" val="37259834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9450859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2404753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0724940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064029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980408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6871528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418924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5252117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206553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425064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1836458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301787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4189599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4985170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4451703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0231971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735623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pPr/>
              <a:t>4/1/2014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4890888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6389862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300187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4410012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2536179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3455749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023358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9692281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7613536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80640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pPr/>
              <a:t>4/1/2014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42047221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8900611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7302935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7679916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40145149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7857052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2901794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8039251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3355880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368216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pPr/>
              <a:t>4/1/2014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628579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5809139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6093925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6774320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4179165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2697838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01148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7899864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42287439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4196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pPr/>
              <a:t>4/1/2014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41421145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9812914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5223179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4529896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7841116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7646926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6022656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5339023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1447721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472136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pPr/>
              <a:t>4/1/2014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2025461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40416893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5090035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2983807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1648011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4507034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6440383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5699960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6623179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552227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pPr/>
              <a:t>4/1/2014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10220956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7708338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2503864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6059861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40171164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9644145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1712893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2297607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3527896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500204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8CE74-3780-4EAE-94FE-8EF26CB8154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6EC237D-7FE1-4014-95FE-98916415EECD}" type="datetimeFigureOut">
              <a:rPr lang="en-US" smtClean="0">
                <a:solidFill>
                  <a:prstClr val="black">
                    <a:tint val="75000"/>
                  </a:prstClr>
                </a:solidFill>
                <a:latin typeface="Calibri"/>
              </a:rPr>
              <a:pPr/>
              <a:t>4/1/2014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FE8CE74-3780-4EAE-94FE-8EF26CB8154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8043359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3985865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4441345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12872797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45663559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88255537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32786194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79681950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fld id="{36EC237D-7FE1-4014-95FE-98916415EECD}" type="datetimeFigureOut">
              <a:rPr lang="en-US" smtClean="0"/>
              <a:pPr/>
              <a:t>4/1/2014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FFE8CE74-3780-4EAE-94FE-8EF26CB81541}" type="slidenum">
              <a:rPr lang="en-US" smtClean="0"/>
              <a:pPr/>
              <a:t>‹#›</a:t>
            </a:fld>
            <a:endParaRPr lang="en-US"/>
          </a:p>
        </p:txBody>
      </p:sp>
    </p:spTree>
    <p:extLst>
      <p:ext uri="{BB962C8B-B14F-4D97-AF65-F5344CB8AC3E}">
        <p14:creationId xmlns:p14="http://schemas.microsoft.com/office/powerpoint/2010/main" val="2837268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tags" Target="../tags/tag3.xml"/><Relationship Id="rId1" Type="http://schemas.openxmlformats.org/officeDocument/2006/relationships/themeOverride" Target="../theme/themeOverride6.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tags" Target="../tags/tag4.xml"/><Relationship Id="rId1" Type="http://schemas.openxmlformats.org/officeDocument/2006/relationships/themeOverride" Target="../theme/themeOverride7.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0.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hemeOverride" Target="../theme/themeOverride9.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0.xml"/><Relationship Id="rId1" Type="http://schemas.openxmlformats.org/officeDocument/2006/relationships/themeOverride" Target="../theme/themeOverride10.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hemeOverride" Target="../theme/themeOverride1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1.xml"/><Relationship Id="rId1" Type="http://schemas.openxmlformats.org/officeDocument/2006/relationships/themeOverride" Target="../theme/themeOverride1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hemeOverride" Target="../theme/themeOverride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1.png"/><Relationship Id="rId5" Type="http://schemas.openxmlformats.org/officeDocument/2006/relationships/chart" Target="../charts/chart3.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www.youtube.com/watch?v=IknK-7THoIc" TargetMode="External"/><Relationship Id="rId5" Type="http://schemas.openxmlformats.org/officeDocument/2006/relationships/image" Target="../media/image43.png"/><Relationship Id="rId4" Type="http://schemas.openxmlformats.org/officeDocument/2006/relationships/hyperlink" Target="http://www.youtube.com/watch?v=qWkLS-u982A"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hemeOverride" Target="../theme/themeOverride14.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hemeOverride" Target="../theme/themeOverride15.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tags" Target="../tags/tag1.xml"/><Relationship Id="rId1" Type="http://schemas.openxmlformats.org/officeDocument/2006/relationships/themeOverride" Target="../theme/themeOverride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5.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914400" y="1838742"/>
            <a:ext cx="8077200" cy="2123658"/>
          </a:xfrm>
          <a:prstGeom prst="rect">
            <a:avLst/>
          </a:prstGeom>
        </p:spPr>
        <p:txBody>
          <a:bodyPr wrap="square">
            <a:spAutoFit/>
          </a:bodyPr>
          <a:lstStyle/>
          <a:p>
            <a:pPr lvl="0"/>
            <a:r>
              <a:rPr lang="en-US" sz="6600" dirty="0" smtClean="0">
                <a:solidFill>
                  <a:schemeClr val="bg1"/>
                </a:solidFill>
                <a:latin typeface="Rockwell Extra Bold" pitchFamily="18" charset="0"/>
                <a:cs typeface="Arial" pitchFamily="34" charset="0"/>
              </a:rPr>
              <a:t>Whole-Cell Analysis</a:t>
            </a:r>
          </a:p>
        </p:txBody>
      </p:sp>
      <p:sp>
        <p:nvSpPr>
          <p:cNvPr id="3" name="TextBox 3"/>
          <p:cNvSpPr txBox="1"/>
          <p:nvPr/>
        </p:nvSpPr>
        <p:spPr>
          <a:xfrm flipH="1">
            <a:off x="4038600" y="4312384"/>
            <a:ext cx="4648200" cy="1631216"/>
          </a:xfrm>
          <a:prstGeom prst="rect">
            <a:avLst/>
          </a:prstGeom>
          <a:noFill/>
        </p:spPr>
        <p:txBody>
          <a:bodyPr wrap="square" rtlCol="0">
            <a:spAutoFit/>
          </a:bodyPr>
          <a:lstStyle/>
          <a:p>
            <a:r>
              <a:rPr lang="en-US" sz="3200" dirty="0" smtClean="0">
                <a:solidFill>
                  <a:schemeClr val="bg1"/>
                </a:solidFill>
              </a:rPr>
              <a:t>Demonstrations</a:t>
            </a:r>
          </a:p>
          <a:p>
            <a:r>
              <a:rPr lang="en-US" sz="3200" dirty="0" smtClean="0">
                <a:solidFill>
                  <a:schemeClr val="bg1"/>
                </a:solidFill>
              </a:rPr>
              <a:t>Whole-cell Assays</a:t>
            </a:r>
          </a:p>
          <a:p>
            <a:r>
              <a:rPr lang="en-US" sz="3200" dirty="0" smtClean="0">
                <a:solidFill>
                  <a:schemeClr val="bg1"/>
                </a:solidFill>
              </a:rPr>
              <a:t>Experimental Design</a:t>
            </a:r>
            <a:endParaRPr lang="en-US" sz="3200" dirty="0">
              <a:solidFill>
                <a:schemeClr val="bg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latin typeface="Rockwell Extra Bold" pitchFamily="18" charset="0"/>
                <a:cs typeface="Arial" pitchFamily="34" charset="0"/>
              </a:rPr>
              <a:t>Biofuel-Producing Yeast</a:t>
            </a:r>
            <a:endParaRPr lang="en-US" sz="3200" dirty="0">
              <a:latin typeface="Rockwell Extra Bold" pitchFamily="18" charset="0"/>
              <a:cs typeface="Arial" pitchFamily="34" charset="0"/>
            </a:endParaRPr>
          </a:p>
        </p:txBody>
      </p:sp>
      <p:sp>
        <p:nvSpPr>
          <p:cNvPr id="5" name="Rectangle 4"/>
          <p:cNvSpPr/>
          <p:nvPr/>
        </p:nvSpPr>
        <p:spPr>
          <a:xfrm>
            <a:off x="990600" y="1066800"/>
            <a:ext cx="7848600" cy="5632311"/>
          </a:xfrm>
          <a:prstGeom prst="rect">
            <a:avLst/>
          </a:prstGeom>
        </p:spPr>
        <p:txBody>
          <a:bodyPr wrap="square">
            <a:spAutoFit/>
          </a:bodyPr>
          <a:lstStyle/>
          <a:p>
            <a:pPr marL="457200" indent="-457200">
              <a:buFont typeface="Wingdings" pitchFamily="2" charset="2"/>
              <a:buChar char="§"/>
            </a:pPr>
            <a:r>
              <a:rPr lang="en-US" sz="2400" dirty="0" smtClean="0">
                <a:latin typeface="Calibri" pitchFamily="34" charset="0"/>
              </a:rPr>
              <a:t>Build a </a:t>
            </a:r>
            <a:r>
              <a:rPr lang="en-US" sz="2400" dirty="0" err="1" smtClean="0">
                <a:latin typeface="Calibri" pitchFamily="34" charset="0"/>
              </a:rPr>
              <a:t>biorefinery</a:t>
            </a:r>
            <a:endParaRPr lang="en-US" sz="2400" dirty="0" smtClean="0">
              <a:latin typeface="Calibri" pitchFamily="34" charset="0"/>
            </a:endParaRPr>
          </a:p>
          <a:p>
            <a:pPr marL="457200" indent="-457200">
              <a:buFont typeface="Wingdings" pitchFamily="2" charset="2"/>
              <a:buChar char="§"/>
            </a:pPr>
            <a:r>
              <a:rPr lang="en-US" sz="2400" dirty="0" smtClean="0">
                <a:latin typeface="Calibri" pitchFamily="34" charset="0"/>
              </a:rPr>
              <a:t>Put the yeast into a bioreactor</a:t>
            </a:r>
          </a:p>
          <a:p>
            <a:pPr marL="457200" indent="-457200">
              <a:buFont typeface="Wingdings" pitchFamily="2" charset="2"/>
              <a:buChar char="§"/>
            </a:pPr>
            <a:r>
              <a:rPr lang="en-US" sz="2400" dirty="0" smtClean="0">
                <a:latin typeface="Calibri" pitchFamily="34" charset="0"/>
              </a:rPr>
              <a:t>Give it some cellulose-derived carbon source</a:t>
            </a:r>
          </a:p>
          <a:p>
            <a:pPr marL="457200" indent="-457200">
              <a:buFont typeface="Wingdings" pitchFamily="2" charset="2"/>
              <a:buChar char="§"/>
            </a:pPr>
            <a:r>
              <a:rPr lang="en-US" sz="2400" dirty="0" smtClean="0">
                <a:latin typeface="Calibri" pitchFamily="34" charset="0"/>
              </a:rPr>
              <a:t>Collect the </a:t>
            </a:r>
            <a:r>
              <a:rPr lang="en-US" sz="2400" dirty="0" err="1" smtClean="0">
                <a:latin typeface="Calibri" pitchFamily="34" charset="0"/>
              </a:rPr>
              <a:t>biofuel</a:t>
            </a:r>
            <a:endParaRPr lang="en-US" sz="2400" dirty="0" smtClean="0">
              <a:latin typeface="Calibri" pitchFamily="34" charset="0"/>
            </a:endParaRPr>
          </a:p>
          <a:p>
            <a:pPr marL="457200" indent="-457200">
              <a:buFont typeface="Wingdings" pitchFamily="2" charset="2"/>
              <a:buChar char="§"/>
            </a:pPr>
            <a:r>
              <a:rPr lang="en-US" sz="2400" dirty="0" smtClean="0">
                <a:latin typeface="Calibri" pitchFamily="34" charset="0"/>
              </a:rPr>
              <a:t>Show how much it cost to make a barrel of </a:t>
            </a:r>
            <a:r>
              <a:rPr lang="en-US" sz="2400" dirty="0" err="1" smtClean="0">
                <a:latin typeface="Calibri" pitchFamily="34" charset="0"/>
              </a:rPr>
              <a:t>biofuel</a:t>
            </a:r>
            <a:endParaRPr lang="en-US" sz="2400" dirty="0" smtClean="0">
              <a:latin typeface="Calibri" pitchFamily="34" charset="0"/>
            </a:endParaRPr>
          </a:p>
          <a:p>
            <a:pPr marL="457200" indent="-457200"/>
            <a:r>
              <a:rPr lang="en-US" sz="2400" dirty="0" smtClean="0">
                <a:latin typeface="Calibri" pitchFamily="34" charset="0"/>
              </a:rPr>
              <a:t>                     </a:t>
            </a:r>
            <a:r>
              <a:rPr lang="en-US" sz="2400" i="1" dirty="0" smtClean="0">
                <a:latin typeface="Calibri" pitchFamily="34" charset="0"/>
              </a:rPr>
              <a:t>or…</a:t>
            </a:r>
          </a:p>
          <a:p>
            <a:pPr marL="457200" indent="-457200"/>
            <a:endParaRPr lang="en-US" sz="2400" i="1" dirty="0" smtClean="0">
              <a:latin typeface="Calibri" pitchFamily="34" charset="0"/>
            </a:endParaRPr>
          </a:p>
          <a:p>
            <a:pPr marL="457200" indent="-457200">
              <a:buFont typeface="Wingdings" pitchFamily="2" charset="2"/>
              <a:buChar char="§"/>
            </a:pPr>
            <a:r>
              <a:rPr lang="en-US" sz="2400" dirty="0" smtClean="0">
                <a:latin typeface="Calibri" pitchFamily="34" charset="0"/>
              </a:rPr>
              <a:t>Run a car on </a:t>
            </a:r>
            <a:r>
              <a:rPr lang="en-US" sz="2400" dirty="0" err="1" smtClean="0">
                <a:latin typeface="Calibri" pitchFamily="34" charset="0"/>
              </a:rPr>
              <a:t>biofuel</a:t>
            </a:r>
            <a:endParaRPr lang="en-US" sz="2400" dirty="0" smtClean="0">
              <a:latin typeface="Calibri" pitchFamily="34" charset="0"/>
            </a:endParaRPr>
          </a:p>
          <a:p>
            <a:pPr marL="457200" lvl="0" indent="-457200"/>
            <a:r>
              <a:rPr lang="en-US" sz="2400" i="1" dirty="0" smtClean="0">
                <a:latin typeface="Calibri" pitchFamily="34" charset="0"/>
              </a:rPr>
              <a:t>                     or…</a:t>
            </a:r>
          </a:p>
          <a:p>
            <a:pPr marL="457200" lvl="0" indent="-457200"/>
            <a:endParaRPr lang="en-US" sz="2400" dirty="0" smtClean="0">
              <a:latin typeface="Calibri" pitchFamily="34" charset="0"/>
            </a:endParaRPr>
          </a:p>
          <a:p>
            <a:pPr marL="457200" indent="-457200">
              <a:buFont typeface="Wingdings" pitchFamily="2" charset="2"/>
              <a:buChar char="§"/>
            </a:pPr>
            <a:r>
              <a:rPr lang="en-US" sz="2400" dirty="0" smtClean="0">
                <a:latin typeface="Calibri" pitchFamily="34" charset="0"/>
              </a:rPr>
              <a:t>Show images of cultures with a layer of </a:t>
            </a:r>
            <a:r>
              <a:rPr lang="en-US" sz="2400" dirty="0" err="1" smtClean="0">
                <a:latin typeface="Calibri" pitchFamily="34" charset="0"/>
              </a:rPr>
              <a:t>biofuel</a:t>
            </a:r>
            <a:r>
              <a:rPr lang="en-US" sz="2400" dirty="0" smtClean="0">
                <a:latin typeface="Calibri" pitchFamily="34" charset="0"/>
              </a:rPr>
              <a:t> floating on the surface</a:t>
            </a:r>
          </a:p>
          <a:p>
            <a:pPr marL="457200" lvl="0" indent="-457200"/>
            <a:r>
              <a:rPr lang="en-US" sz="2400" i="1" dirty="0" smtClean="0">
                <a:latin typeface="Calibri" pitchFamily="34" charset="0"/>
              </a:rPr>
              <a:t>                     or…</a:t>
            </a:r>
          </a:p>
          <a:p>
            <a:pPr marL="457200" lvl="0" indent="-457200"/>
            <a:endParaRPr lang="en-US" sz="2400" dirty="0" smtClean="0">
              <a:latin typeface="Calibri" pitchFamily="34" charset="0"/>
            </a:endParaRPr>
          </a:p>
          <a:p>
            <a:pPr marL="457200" indent="-457200">
              <a:buFont typeface="Wingdings" pitchFamily="2" charset="2"/>
              <a:buChar char="§"/>
            </a:pPr>
            <a:r>
              <a:rPr lang="en-US" sz="2400" dirty="0" smtClean="0">
                <a:latin typeface="Calibri" pitchFamily="34" charset="0"/>
              </a:rPr>
              <a:t>Light a culture of the bacteria on fire</a:t>
            </a:r>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latin typeface="Rockwell Extra Bold" pitchFamily="18" charset="0"/>
                <a:cs typeface="Arial" pitchFamily="34" charset="0"/>
              </a:rPr>
              <a:t>Artificial Pancreas Cells</a:t>
            </a:r>
            <a:endParaRPr lang="en-US" sz="3200" dirty="0">
              <a:latin typeface="Rockwell Extra Bold" pitchFamily="18" charset="0"/>
              <a:cs typeface="Arial" pitchFamily="34" charset="0"/>
            </a:endParaRPr>
          </a:p>
        </p:txBody>
      </p:sp>
      <p:sp>
        <p:nvSpPr>
          <p:cNvPr id="5" name="Rectangle 4"/>
          <p:cNvSpPr/>
          <p:nvPr/>
        </p:nvSpPr>
        <p:spPr>
          <a:xfrm>
            <a:off x="990600" y="1066800"/>
            <a:ext cx="7848600" cy="2677656"/>
          </a:xfrm>
          <a:prstGeom prst="rect">
            <a:avLst/>
          </a:prstGeom>
        </p:spPr>
        <p:txBody>
          <a:bodyPr wrap="square">
            <a:spAutoFit/>
          </a:bodyPr>
          <a:lstStyle/>
          <a:p>
            <a:pPr marL="457200" indent="-457200">
              <a:buFont typeface="Wingdings" pitchFamily="2" charset="2"/>
              <a:buChar char="§"/>
            </a:pPr>
            <a:r>
              <a:rPr lang="en-US" sz="2400" dirty="0" smtClean="0">
                <a:latin typeface="Calibri" pitchFamily="34" charset="0"/>
              </a:rPr>
              <a:t>Find a mouse diabetes model</a:t>
            </a:r>
          </a:p>
          <a:p>
            <a:pPr marL="457200" indent="-457200">
              <a:buFont typeface="Wingdings" pitchFamily="2" charset="2"/>
              <a:buChar char="§"/>
            </a:pPr>
            <a:r>
              <a:rPr lang="en-US" sz="2400" dirty="0" smtClean="0">
                <a:latin typeface="Calibri" pitchFamily="34" charset="0"/>
              </a:rPr>
              <a:t>Treat it with the Artificial Pancreas cells</a:t>
            </a:r>
          </a:p>
          <a:p>
            <a:pPr marL="457200" indent="-457200">
              <a:buFont typeface="Wingdings" pitchFamily="2" charset="2"/>
              <a:buChar char="§"/>
            </a:pPr>
            <a:r>
              <a:rPr lang="en-US" sz="2400" dirty="0" smtClean="0">
                <a:latin typeface="Calibri" pitchFamily="34" charset="0"/>
              </a:rPr>
              <a:t>Compare treated mouse insulin levels to those of untreated mice</a:t>
            </a:r>
          </a:p>
          <a:p>
            <a:pPr marL="457200" indent="-457200"/>
            <a:r>
              <a:rPr lang="en-US" sz="2400" dirty="0" smtClean="0">
                <a:latin typeface="Calibri" pitchFamily="34" charset="0"/>
              </a:rPr>
              <a:t>                     </a:t>
            </a:r>
            <a:r>
              <a:rPr lang="en-US" sz="2400" i="1" dirty="0" smtClean="0">
                <a:latin typeface="Calibri" pitchFamily="34" charset="0"/>
              </a:rPr>
              <a:t>or…</a:t>
            </a:r>
          </a:p>
          <a:p>
            <a:pPr marL="457200" indent="-457200"/>
            <a:endParaRPr lang="en-US" sz="2400" i="1" dirty="0" smtClean="0">
              <a:latin typeface="Calibri" pitchFamily="34" charset="0"/>
            </a:endParaRPr>
          </a:p>
          <a:p>
            <a:pPr marL="457200" indent="-457200">
              <a:buFont typeface="Wingdings" pitchFamily="2" charset="2"/>
              <a:buChar char="§"/>
            </a:pPr>
            <a:r>
              <a:rPr lang="en-US" sz="2400" dirty="0" smtClean="0">
                <a:latin typeface="Calibri" pitchFamily="34" charset="0"/>
              </a:rPr>
              <a:t>Show happy treated mice running on a treadmill</a:t>
            </a:r>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latin typeface="Rockwell Extra Bold" pitchFamily="18" charset="0"/>
                <a:cs typeface="Arial" pitchFamily="34" charset="0"/>
              </a:rPr>
              <a:t>Designing a Demonstration</a:t>
            </a:r>
            <a:endParaRPr lang="en-US" sz="3200" dirty="0">
              <a:latin typeface="Rockwell Extra Bold" pitchFamily="18" charset="0"/>
              <a:cs typeface="Arial" pitchFamily="34" charset="0"/>
            </a:endParaRPr>
          </a:p>
        </p:txBody>
      </p:sp>
      <p:sp>
        <p:nvSpPr>
          <p:cNvPr id="5" name="Rectangle 4"/>
          <p:cNvSpPr/>
          <p:nvPr/>
        </p:nvSpPr>
        <p:spPr>
          <a:xfrm>
            <a:off x="990600" y="1066800"/>
            <a:ext cx="7848600" cy="4154984"/>
          </a:xfrm>
          <a:prstGeom prst="rect">
            <a:avLst/>
          </a:prstGeom>
        </p:spPr>
        <p:txBody>
          <a:bodyPr wrap="square">
            <a:spAutoFit/>
          </a:bodyPr>
          <a:lstStyle/>
          <a:p>
            <a:pPr marL="457200" indent="-457200">
              <a:buFont typeface="Wingdings" pitchFamily="2" charset="2"/>
              <a:buChar char="§"/>
            </a:pPr>
            <a:r>
              <a:rPr lang="en-US" sz="2400" dirty="0" smtClean="0">
                <a:latin typeface="Calibri" pitchFamily="34" charset="0"/>
              </a:rPr>
              <a:t>What is the closest experiment you can get to the “</a:t>
            </a:r>
            <a:r>
              <a:rPr lang="en-US" sz="2400" dirty="0" smtClean="0">
                <a:solidFill>
                  <a:schemeClr val="tx2">
                    <a:lumMod val="60000"/>
                    <a:lumOff val="40000"/>
                  </a:schemeClr>
                </a:solidFill>
                <a:latin typeface="Calibri" pitchFamily="34" charset="0"/>
              </a:rPr>
              <a:t>real world</a:t>
            </a:r>
            <a:r>
              <a:rPr lang="en-US" sz="2400" dirty="0" smtClean="0">
                <a:latin typeface="Calibri" pitchFamily="34" charset="0"/>
              </a:rPr>
              <a:t>” use of this organism?</a:t>
            </a:r>
          </a:p>
          <a:p>
            <a:pPr marL="457200" indent="-457200">
              <a:buFont typeface="Wingdings" pitchFamily="2" charset="2"/>
              <a:buChar char="§"/>
            </a:pPr>
            <a:endParaRPr lang="en-US" sz="2400" dirty="0" smtClean="0">
              <a:latin typeface="Calibri" pitchFamily="34" charset="0"/>
            </a:endParaRPr>
          </a:p>
          <a:p>
            <a:pPr marL="457200" indent="-457200">
              <a:buFont typeface="Wingdings" pitchFamily="2" charset="2"/>
              <a:buChar char="§"/>
            </a:pPr>
            <a:endParaRPr lang="en-US" sz="2400" dirty="0" smtClean="0">
              <a:latin typeface="Calibri" pitchFamily="34" charset="0"/>
            </a:endParaRPr>
          </a:p>
          <a:p>
            <a:pPr marL="457200" indent="-457200">
              <a:buFont typeface="Wingdings" pitchFamily="2" charset="2"/>
              <a:buChar char="§"/>
            </a:pPr>
            <a:r>
              <a:rPr lang="en-US" sz="2400" dirty="0" smtClean="0">
                <a:latin typeface="Calibri" pitchFamily="34" charset="0"/>
              </a:rPr>
              <a:t>What demonstration experiments are necessary to show that </a:t>
            </a:r>
            <a:r>
              <a:rPr lang="en-US" sz="2400" dirty="0">
                <a:solidFill>
                  <a:schemeClr val="tx2">
                    <a:lumMod val="60000"/>
                    <a:lumOff val="40000"/>
                  </a:schemeClr>
                </a:solidFill>
                <a:latin typeface="Calibri" pitchFamily="34" charset="0"/>
              </a:rPr>
              <a:t>“unwanted” behavior </a:t>
            </a:r>
            <a:r>
              <a:rPr lang="en-US" sz="2400" dirty="0" smtClean="0">
                <a:latin typeface="Calibri" pitchFamily="34" charset="0"/>
              </a:rPr>
              <a:t>is absent in the system?</a:t>
            </a:r>
          </a:p>
          <a:p>
            <a:pPr marL="457200" indent="-457200"/>
            <a:endParaRPr lang="en-US" sz="2400" dirty="0" smtClean="0">
              <a:latin typeface="Calibri" pitchFamily="34" charset="0"/>
            </a:endParaRPr>
          </a:p>
          <a:p>
            <a:pPr marL="457200" indent="-457200"/>
            <a:endParaRPr lang="en-US" sz="2400" dirty="0" smtClean="0">
              <a:latin typeface="Calibri" pitchFamily="34" charset="0"/>
            </a:endParaRPr>
          </a:p>
          <a:p>
            <a:pPr marL="457200" indent="-457200">
              <a:buFont typeface="Wingdings" pitchFamily="2" charset="2"/>
              <a:buChar char="§"/>
            </a:pPr>
            <a:r>
              <a:rPr lang="en-US" sz="2400" dirty="0" smtClean="0">
                <a:latin typeface="Calibri" pitchFamily="34" charset="0"/>
              </a:rPr>
              <a:t>Is there any interesting in a sensory way (visual, smell, audible, etc.) that will </a:t>
            </a:r>
            <a:r>
              <a:rPr lang="en-US" sz="2400" dirty="0">
                <a:solidFill>
                  <a:schemeClr val="tx2">
                    <a:lumMod val="60000"/>
                    <a:lumOff val="40000"/>
                  </a:schemeClr>
                </a:solidFill>
                <a:latin typeface="Calibri" pitchFamily="34" charset="0"/>
              </a:rPr>
              <a:t>illustrate</a:t>
            </a:r>
            <a:r>
              <a:rPr lang="en-US" sz="2400" dirty="0" smtClean="0">
                <a:latin typeface="Calibri" pitchFamily="34" charset="0"/>
              </a:rPr>
              <a:t> </a:t>
            </a:r>
            <a:r>
              <a:rPr lang="en-US" sz="2400" dirty="0">
                <a:solidFill>
                  <a:schemeClr val="tx2">
                    <a:lumMod val="60000"/>
                    <a:lumOff val="40000"/>
                  </a:schemeClr>
                </a:solidFill>
                <a:latin typeface="Calibri" pitchFamily="34" charset="0"/>
              </a:rPr>
              <a:t>the functioning </a:t>
            </a:r>
            <a:r>
              <a:rPr lang="en-US" sz="2400" dirty="0" smtClean="0">
                <a:latin typeface="Calibri" pitchFamily="34" charset="0"/>
              </a:rPr>
              <a:t>of the system?</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0" y="1349514"/>
            <a:ext cx="9144000" cy="707886"/>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cs typeface="Arial" pitchFamily="34" charset="0"/>
              </a:rPr>
              <a:t>Fluorescent Reporter Assays</a:t>
            </a:r>
            <a:endParaRPr lang="en-US" sz="4000" dirty="0">
              <a:solidFill>
                <a:schemeClr val="bg1"/>
              </a:solidFill>
              <a:latin typeface="Rockwell Extra Bold" pitchFamily="18" charset="0"/>
              <a:cs typeface="Arial" pitchFamily="34" charset="0"/>
            </a:endParaRPr>
          </a:p>
        </p:txBody>
      </p:sp>
      <p:pic>
        <p:nvPicPr>
          <p:cNvPr id="5122" name="Picture 2" descr="C:\Users\JCAnderson\Documents\Courses\SynBio Bootcamp\_Whole-Cell Analysis\cytometry.png"/>
          <p:cNvPicPr>
            <a:picLocks noChangeAspect="1" noChangeArrowheads="1"/>
          </p:cNvPicPr>
          <p:nvPr/>
        </p:nvPicPr>
        <p:blipFill>
          <a:blip r:embed="rId4" cstate="print"/>
          <a:srcRect/>
          <a:stretch>
            <a:fillRect/>
          </a:stretch>
        </p:blipFill>
        <p:spPr bwMode="auto">
          <a:xfrm>
            <a:off x="2743200" y="2362200"/>
            <a:ext cx="5892474" cy="3581400"/>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82813" y="2895600"/>
            <a:ext cx="5791200" cy="2862322"/>
          </a:xfrm>
          <a:prstGeom prst="rect">
            <a:avLst/>
          </a:prstGeom>
          <a:noFill/>
        </p:spPr>
        <p:txBody>
          <a:bodyPr wrap="square" rtlCol="0">
            <a:spAutoFit/>
          </a:bodyPr>
          <a:lstStyle/>
          <a:p>
            <a:r>
              <a:rPr lang="en-US" sz="3600" dirty="0" smtClean="0">
                <a:solidFill>
                  <a:srgbClr val="1F497D">
                    <a:lumMod val="20000"/>
                    <a:lumOff val="80000"/>
                  </a:srgbClr>
                </a:solidFill>
                <a:latin typeface="Calibri" pitchFamily="34" charset="0"/>
              </a:rPr>
              <a:t>GFP</a:t>
            </a:r>
          </a:p>
          <a:p>
            <a:r>
              <a:rPr lang="en-US" sz="3600" dirty="0" smtClean="0">
                <a:solidFill>
                  <a:srgbClr val="1F497D">
                    <a:lumMod val="20000"/>
                    <a:lumOff val="80000"/>
                  </a:srgbClr>
                </a:solidFill>
                <a:latin typeface="Calibri" pitchFamily="34" charset="0"/>
              </a:rPr>
              <a:t>BFP</a:t>
            </a:r>
          </a:p>
          <a:p>
            <a:r>
              <a:rPr lang="en-US" sz="3600" dirty="0" smtClean="0">
                <a:solidFill>
                  <a:srgbClr val="1F497D">
                    <a:lumMod val="20000"/>
                    <a:lumOff val="80000"/>
                  </a:srgbClr>
                </a:solidFill>
                <a:latin typeface="Calibri" pitchFamily="34" charset="0"/>
              </a:rPr>
              <a:t>YFP</a:t>
            </a:r>
          </a:p>
          <a:p>
            <a:r>
              <a:rPr lang="en-US" sz="3600" dirty="0" smtClean="0">
                <a:solidFill>
                  <a:srgbClr val="1F497D">
                    <a:lumMod val="20000"/>
                    <a:lumOff val="80000"/>
                  </a:srgbClr>
                </a:solidFill>
                <a:latin typeface="Calibri" pitchFamily="34" charset="0"/>
              </a:rPr>
              <a:t>RFP</a:t>
            </a:r>
          </a:p>
          <a:p>
            <a:r>
              <a:rPr lang="en-US" sz="3600" dirty="0" smtClean="0">
                <a:solidFill>
                  <a:srgbClr val="1F497D">
                    <a:lumMod val="20000"/>
                    <a:lumOff val="80000"/>
                  </a:srgbClr>
                </a:solidFill>
                <a:latin typeface="Calibri" pitchFamily="34" charset="0"/>
              </a:rPr>
              <a:t>Luciferase </a:t>
            </a:r>
            <a:r>
              <a:rPr lang="en-US" sz="2400" dirty="0" smtClean="0">
                <a:solidFill>
                  <a:srgbClr val="1F497D">
                    <a:lumMod val="20000"/>
                    <a:lumOff val="80000"/>
                  </a:srgbClr>
                </a:solidFill>
                <a:latin typeface="Calibri" pitchFamily="34" charset="0"/>
              </a:rPr>
              <a:t>(Luminescence)</a:t>
            </a:r>
          </a:p>
        </p:txBody>
      </p:sp>
      <p:sp>
        <p:nvSpPr>
          <p:cNvPr id="10" name="Left Brace 9"/>
          <p:cNvSpPr/>
          <p:nvPr/>
        </p:nvSpPr>
        <p:spPr>
          <a:xfrm rot="10800000">
            <a:off x="3248172" y="3250719"/>
            <a:ext cx="687239" cy="1718098"/>
          </a:xfrm>
          <a:prstGeom prst="leftBrace">
            <a:avLst/>
          </a:prstGeom>
          <a:ln w="381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p:cNvSpPr/>
          <p:nvPr/>
        </p:nvSpPr>
        <p:spPr>
          <a:xfrm>
            <a:off x="4011613" y="3657600"/>
            <a:ext cx="1629967" cy="830997"/>
          </a:xfrm>
          <a:prstGeom prst="rect">
            <a:avLst/>
          </a:prstGeom>
        </p:spPr>
        <p:txBody>
          <a:bodyPr wrap="square">
            <a:spAutoFit/>
          </a:bodyPr>
          <a:lstStyle/>
          <a:p>
            <a:r>
              <a:rPr lang="en-US" sz="2400" dirty="0" smtClean="0">
                <a:solidFill>
                  <a:srgbClr val="1F497D">
                    <a:lumMod val="20000"/>
                    <a:lumOff val="80000"/>
                  </a:srgbClr>
                </a:solidFill>
                <a:latin typeface="Calibri" pitchFamily="34" charset="0"/>
              </a:rPr>
              <a:t>Fluorescent proteins</a:t>
            </a:r>
            <a:endParaRPr lang="en-US" sz="2400" dirty="0"/>
          </a:p>
        </p:txBody>
      </p:sp>
      <p:grpSp>
        <p:nvGrpSpPr>
          <p:cNvPr id="6148" name="Group 4"/>
          <p:cNvGrpSpPr>
            <a:grpSpLocks noChangeAspect="1"/>
          </p:cNvGrpSpPr>
          <p:nvPr/>
        </p:nvGrpSpPr>
        <p:grpSpPr bwMode="auto">
          <a:xfrm>
            <a:off x="4724400" y="1295401"/>
            <a:ext cx="3638550" cy="763588"/>
            <a:chOff x="2976" y="720"/>
            <a:chExt cx="2292" cy="481"/>
          </a:xfrm>
        </p:grpSpPr>
        <p:sp>
          <p:nvSpPr>
            <p:cNvPr id="6147" name="AutoShape 3"/>
            <p:cNvSpPr>
              <a:spLocks noChangeAspect="1" noChangeArrowheads="1" noTextEdit="1"/>
            </p:cNvSpPr>
            <p:nvPr/>
          </p:nvSpPr>
          <p:spPr bwMode="auto">
            <a:xfrm>
              <a:off x="2976" y="720"/>
              <a:ext cx="2292" cy="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9" name="Freeform 5"/>
            <p:cNvSpPr>
              <a:spLocks/>
            </p:cNvSpPr>
            <p:nvPr/>
          </p:nvSpPr>
          <p:spPr bwMode="auto">
            <a:xfrm>
              <a:off x="3595" y="898"/>
              <a:ext cx="181" cy="124"/>
            </a:xfrm>
            <a:custGeom>
              <a:avLst/>
              <a:gdLst/>
              <a:ahLst/>
              <a:cxnLst>
                <a:cxn ang="0">
                  <a:pos x="192" y="96"/>
                </a:cxn>
                <a:cxn ang="0">
                  <a:pos x="96" y="0"/>
                </a:cxn>
                <a:cxn ang="0">
                  <a:pos x="0" y="96"/>
                </a:cxn>
                <a:cxn ang="0">
                  <a:pos x="7" y="132"/>
                </a:cxn>
                <a:cxn ang="0">
                  <a:pos x="185" y="132"/>
                </a:cxn>
                <a:cxn ang="0">
                  <a:pos x="192" y="96"/>
                </a:cxn>
              </a:cxnLst>
              <a:rect l="0" t="0" r="r" b="b"/>
              <a:pathLst>
                <a:path w="192" h="132">
                  <a:moveTo>
                    <a:pt x="192" y="96"/>
                  </a:moveTo>
                  <a:cubicBezTo>
                    <a:pt x="192" y="43"/>
                    <a:pt x="149" y="0"/>
                    <a:pt x="96" y="0"/>
                  </a:cubicBezTo>
                  <a:cubicBezTo>
                    <a:pt x="43" y="0"/>
                    <a:pt x="0" y="43"/>
                    <a:pt x="0" y="96"/>
                  </a:cubicBezTo>
                  <a:cubicBezTo>
                    <a:pt x="0" y="109"/>
                    <a:pt x="3" y="121"/>
                    <a:pt x="7" y="132"/>
                  </a:cubicBezTo>
                  <a:cubicBezTo>
                    <a:pt x="185" y="132"/>
                    <a:pt x="185" y="132"/>
                    <a:pt x="185" y="132"/>
                  </a:cubicBezTo>
                  <a:cubicBezTo>
                    <a:pt x="190" y="121"/>
                    <a:pt x="192" y="109"/>
                    <a:pt x="192" y="96"/>
                  </a:cubicBezTo>
                  <a:close/>
                </a:path>
              </a:pathLst>
            </a:custGeom>
            <a:solidFill>
              <a:srgbClr val="C7D9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0" name="Line 6"/>
            <p:cNvSpPr>
              <a:spLocks noChangeShapeType="1"/>
            </p:cNvSpPr>
            <p:nvPr/>
          </p:nvSpPr>
          <p:spPr bwMode="auto">
            <a:xfrm>
              <a:off x="2976" y="1011"/>
              <a:ext cx="2292" cy="1"/>
            </a:xfrm>
            <a:prstGeom prst="line">
              <a:avLst/>
            </a:prstGeom>
            <a:noFill/>
            <a:ln w="23" cap="flat">
              <a:solidFill>
                <a:srgbClr val="C7D9F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1" name="Freeform 7"/>
            <p:cNvSpPr>
              <a:spLocks/>
            </p:cNvSpPr>
            <p:nvPr/>
          </p:nvSpPr>
          <p:spPr bwMode="auto">
            <a:xfrm>
              <a:off x="3199" y="720"/>
              <a:ext cx="296" cy="296"/>
            </a:xfrm>
            <a:custGeom>
              <a:avLst/>
              <a:gdLst/>
              <a:ahLst/>
              <a:cxnLst>
                <a:cxn ang="0">
                  <a:pos x="0" y="315"/>
                </a:cxn>
                <a:cxn ang="0">
                  <a:pos x="0" y="177"/>
                </a:cxn>
                <a:cxn ang="0">
                  <a:pos x="0" y="177"/>
                </a:cxn>
                <a:cxn ang="0">
                  <a:pos x="138" y="40"/>
                </a:cxn>
                <a:cxn ang="0">
                  <a:pos x="138" y="40"/>
                </a:cxn>
                <a:cxn ang="0">
                  <a:pos x="138" y="40"/>
                </a:cxn>
                <a:cxn ang="0">
                  <a:pos x="236" y="40"/>
                </a:cxn>
                <a:cxn ang="0">
                  <a:pos x="236" y="0"/>
                </a:cxn>
                <a:cxn ang="0">
                  <a:pos x="315" y="79"/>
                </a:cxn>
                <a:cxn ang="0">
                  <a:pos x="236" y="158"/>
                </a:cxn>
                <a:cxn ang="0">
                  <a:pos x="236" y="118"/>
                </a:cxn>
                <a:cxn ang="0">
                  <a:pos x="138" y="118"/>
                </a:cxn>
                <a:cxn ang="0">
                  <a:pos x="138" y="118"/>
                </a:cxn>
                <a:cxn ang="0">
                  <a:pos x="79" y="177"/>
                </a:cxn>
                <a:cxn ang="0">
                  <a:pos x="79" y="177"/>
                </a:cxn>
                <a:cxn ang="0">
                  <a:pos x="79" y="315"/>
                </a:cxn>
                <a:cxn ang="0">
                  <a:pos x="0" y="315"/>
                </a:cxn>
              </a:cxnLst>
              <a:rect l="0" t="0" r="r" b="b"/>
              <a:pathLst>
                <a:path w="315" h="315">
                  <a:moveTo>
                    <a:pt x="0" y="315"/>
                  </a:moveTo>
                  <a:cubicBezTo>
                    <a:pt x="0" y="177"/>
                    <a:pt x="0" y="177"/>
                    <a:pt x="0" y="177"/>
                  </a:cubicBezTo>
                  <a:cubicBezTo>
                    <a:pt x="0" y="177"/>
                    <a:pt x="0" y="177"/>
                    <a:pt x="0" y="177"/>
                  </a:cubicBezTo>
                  <a:cubicBezTo>
                    <a:pt x="0" y="101"/>
                    <a:pt x="62" y="40"/>
                    <a:pt x="138" y="40"/>
                  </a:cubicBezTo>
                  <a:cubicBezTo>
                    <a:pt x="138" y="40"/>
                    <a:pt x="138" y="40"/>
                    <a:pt x="138" y="40"/>
                  </a:cubicBezTo>
                  <a:cubicBezTo>
                    <a:pt x="138" y="40"/>
                    <a:pt x="138" y="40"/>
                    <a:pt x="138" y="40"/>
                  </a:cubicBezTo>
                  <a:cubicBezTo>
                    <a:pt x="236" y="40"/>
                    <a:pt x="236" y="40"/>
                    <a:pt x="236" y="40"/>
                  </a:cubicBezTo>
                  <a:cubicBezTo>
                    <a:pt x="236" y="0"/>
                    <a:pt x="236" y="0"/>
                    <a:pt x="236" y="0"/>
                  </a:cubicBezTo>
                  <a:cubicBezTo>
                    <a:pt x="315" y="79"/>
                    <a:pt x="315" y="79"/>
                    <a:pt x="315" y="79"/>
                  </a:cubicBezTo>
                  <a:cubicBezTo>
                    <a:pt x="236" y="158"/>
                    <a:pt x="236" y="158"/>
                    <a:pt x="236" y="158"/>
                  </a:cubicBezTo>
                  <a:cubicBezTo>
                    <a:pt x="236" y="118"/>
                    <a:pt x="236" y="118"/>
                    <a:pt x="236" y="118"/>
                  </a:cubicBezTo>
                  <a:cubicBezTo>
                    <a:pt x="138" y="118"/>
                    <a:pt x="138" y="118"/>
                    <a:pt x="138" y="118"/>
                  </a:cubicBezTo>
                  <a:cubicBezTo>
                    <a:pt x="138" y="118"/>
                    <a:pt x="138" y="118"/>
                    <a:pt x="138" y="118"/>
                  </a:cubicBezTo>
                  <a:cubicBezTo>
                    <a:pt x="105" y="118"/>
                    <a:pt x="79" y="145"/>
                    <a:pt x="79" y="177"/>
                  </a:cubicBezTo>
                  <a:cubicBezTo>
                    <a:pt x="79" y="177"/>
                    <a:pt x="79" y="177"/>
                    <a:pt x="79" y="177"/>
                  </a:cubicBezTo>
                  <a:cubicBezTo>
                    <a:pt x="79" y="315"/>
                    <a:pt x="79" y="315"/>
                    <a:pt x="79" y="315"/>
                  </a:cubicBezTo>
                  <a:lnTo>
                    <a:pt x="0" y="315"/>
                  </a:lnTo>
                  <a:close/>
                </a:path>
              </a:pathLst>
            </a:custGeom>
            <a:solidFill>
              <a:schemeClr val="tx2">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2" name="Freeform 8"/>
            <p:cNvSpPr>
              <a:spLocks/>
            </p:cNvSpPr>
            <p:nvPr/>
          </p:nvSpPr>
          <p:spPr bwMode="auto">
            <a:xfrm>
              <a:off x="3944" y="812"/>
              <a:ext cx="964" cy="389"/>
            </a:xfrm>
            <a:custGeom>
              <a:avLst/>
              <a:gdLst/>
              <a:ahLst/>
              <a:cxnLst>
                <a:cxn ang="0">
                  <a:pos x="0" y="97"/>
                </a:cxn>
                <a:cxn ang="0">
                  <a:pos x="708" y="97"/>
                </a:cxn>
                <a:cxn ang="0">
                  <a:pos x="708" y="0"/>
                </a:cxn>
                <a:cxn ang="0">
                  <a:pos x="964" y="195"/>
                </a:cxn>
                <a:cxn ang="0">
                  <a:pos x="708" y="389"/>
                </a:cxn>
                <a:cxn ang="0">
                  <a:pos x="708" y="292"/>
                </a:cxn>
                <a:cxn ang="0">
                  <a:pos x="0" y="292"/>
                </a:cxn>
                <a:cxn ang="0">
                  <a:pos x="0" y="97"/>
                </a:cxn>
              </a:cxnLst>
              <a:rect l="0" t="0" r="r" b="b"/>
              <a:pathLst>
                <a:path w="964" h="389">
                  <a:moveTo>
                    <a:pt x="0" y="97"/>
                  </a:moveTo>
                  <a:lnTo>
                    <a:pt x="708" y="97"/>
                  </a:lnTo>
                  <a:lnTo>
                    <a:pt x="708" y="0"/>
                  </a:lnTo>
                  <a:lnTo>
                    <a:pt x="964" y="195"/>
                  </a:lnTo>
                  <a:lnTo>
                    <a:pt x="708" y="389"/>
                  </a:lnTo>
                  <a:lnTo>
                    <a:pt x="708" y="292"/>
                  </a:lnTo>
                  <a:lnTo>
                    <a:pt x="0" y="292"/>
                  </a:lnTo>
                  <a:lnTo>
                    <a:pt x="0" y="97"/>
                  </a:ln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3" name="Rectangle 9"/>
            <p:cNvSpPr>
              <a:spLocks noChangeArrowheads="1"/>
            </p:cNvSpPr>
            <p:nvPr/>
          </p:nvSpPr>
          <p:spPr bwMode="auto">
            <a:xfrm>
              <a:off x="4266" y="918"/>
              <a:ext cx="276" cy="1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smtClean="0">
                  <a:ln>
                    <a:noFill/>
                  </a:ln>
                  <a:solidFill>
                    <a:srgbClr val="000000"/>
                  </a:solidFill>
                  <a:effectLst/>
                  <a:latin typeface="Myriad Pro" pitchFamily="34" charset="0"/>
                  <a:cs typeface="Arial" pitchFamily="34" charset="0"/>
                </a:rPr>
                <a:t>RFP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54" name="Freeform 10"/>
            <p:cNvSpPr>
              <a:spLocks/>
            </p:cNvSpPr>
            <p:nvPr/>
          </p:nvSpPr>
          <p:spPr bwMode="auto">
            <a:xfrm>
              <a:off x="5053" y="936"/>
              <a:ext cx="164" cy="142"/>
            </a:xfrm>
            <a:custGeom>
              <a:avLst/>
              <a:gdLst/>
              <a:ahLst/>
              <a:cxnLst>
                <a:cxn ang="0">
                  <a:pos x="42" y="142"/>
                </a:cxn>
                <a:cxn ang="0">
                  <a:pos x="0" y="70"/>
                </a:cxn>
                <a:cxn ang="0">
                  <a:pos x="42" y="0"/>
                </a:cxn>
                <a:cxn ang="0">
                  <a:pos x="124" y="0"/>
                </a:cxn>
                <a:cxn ang="0">
                  <a:pos x="164" y="70"/>
                </a:cxn>
                <a:cxn ang="0">
                  <a:pos x="124" y="142"/>
                </a:cxn>
                <a:cxn ang="0">
                  <a:pos x="42" y="142"/>
                </a:cxn>
              </a:cxnLst>
              <a:rect l="0" t="0" r="r" b="b"/>
              <a:pathLst>
                <a:path w="164" h="142">
                  <a:moveTo>
                    <a:pt x="42" y="142"/>
                  </a:moveTo>
                  <a:lnTo>
                    <a:pt x="0" y="70"/>
                  </a:lnTo>
                  <a:lnTo>
                    <a:pt x="42" y="0"/>
                  </a:lnTo>
                  <a:lnTo>
                    <a:pt x="124" y="0"/>
                  </a:lnTo>
                  <a:lnTo>
                    <a:pt x="164" y="70"/>
                  </a:lnTo>
                  <a:lnTo>
                    <a:pt x="124" y="142"/>
                  </a:lnTo>
                  <a:lnTo>
                    <a:pt x="42" y="142"/>
                  </a:lnTo>
                  <a:close/>
                </a:path>
              </a:pathLst>
            </a:custGeom>
            <a:solidFill>
              <a:srgbClr val="C7D9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Fluorescent Reporter Proteins</a:t>
            </a:r>
            <a:endParaRPr lang="en-US" sz="3200" dirty="0">
              <a:solidFill>
                <a:srgbClr val="1F497D">
                  <a:lumMod val="20000"/>
                  <a:lumOff val="80000"/>
                </a:srgbClr>
              </a:solidFill>
              <a:latin typeface="Rockwell Extra Bold" pitchFamily="18"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err="1" smtClean="0">
                <a:solidFill>
                  <a:srgbClr val="1F497D">
                    <a:lumMod val="20000"/>
                    <a:lumOff val="80000"/>
                  </a:srgbClr>
                </a:solidFill>
                <a:latin typeface="Rockwell Extra Bold" pitchFamily="18" charset="0"/>
                <a:cs typeface="Arial" pitchFamily="34" charset="0"/>
              </a:rPr>
              <a:t>Cytometry</a:t>
            </a:r>
            <a:endParaRPr lang="en-US" sz="3200" dirty="0">
              <a:solidFill>
                <a:srgbClr val="1F497D">
                  <a:lumMod val="20000"/>
                  <a:lumOff val="80000"/>
                </a:srgbClr>
              </a:solidFill>
              <a:latin typeface="Rockwell Extra Bold" pitchFamily="18" charset="0"/>
              <a:cs typeface="Arial" pitchFamily="34" charset="0"/>
            </a:endParaRPr>
          </a:p>
        </p:txBody>
      </p:sp>
      <p:sp>
        <p:nvSpPr>
          <p:cNvPr id="4" name="Rectangle 3"/>
          <p:cNvSpPr/>
          <p:nvPr/>
        </p:nvSpPr>
        <p:spPr>
          <a:xfrm>
            <a:off x="228600" y="4495800"/>
            <a:ext cx="4419600" cy="2246769"/>
          </a:xfrm>
          <a:prstGeom prst="rect">
            <a:avLst/>
          </a:prstGeom>
        </p:spPr>
        <p:txBody>
          <a:bodyPr wrap="square">
            <a:spAutoFit/>
          </a:bodyPr>
          <a:lstStyle/>
          <a:p>
            <a:pPr marL="457200" indent="-457200">
              <a:buFont typeface="Wingdings" pitchFamily="2" charset="2"/>
              <a:buChar char="§"/>
            </a:pPr>
            <a:r>
              <a:rPr lang="en-US" sz="2000" dirty="0" smtClean="0">
                <a:solidFill>
                  <a:schemeClr val="accent2">
                    <a:lumMod val="40000"/>
                    <a:lumOff val="60000"/>
                  </a:schemeClr>
                </a:solidFill>
                <a:latin typeface="Calibri" pitchFamily="34" charset="0"/>
              </a:rPr>
              <a:t>Requires</a:t>
            </a:r>
            <a:r>
              <a:rPr lang="en-US" sz="2000" dirty="0">
                <a:solidFill>
                  <a:srgbClr val="1F497D">
                    <a:lumMod val="20000"/>
                    <a:lumOff val="80000"/>
                  </a:srgbClr>
                </a:solidFill>
                <a:latin typeface="Calibri" pitchFamily="34" charset="0"/>
              </a:rPr>
              <a:t> a</a:t>
            </a:r>
            <a:r>
              <a:rPr lang="en-US" sz="2000" dirty="0" smtClean="0">
                <a:solidFill>
                  <a:schemeClr val="accent2">
                    <a:lumMod val="40000"/>
                    <a:lumOff val="60000"/>
                  </a:schemeClr>
                </a:solidFill>
                <a:latin typeface="Calibri" pitchFamily="34" charset="0"/>
              </a:rPr>
              <a:t> fluorescent </a:t>
            </a:r>
            <a:r>
              <a:rPr lang="en-US" sz="2000" dirty="0">
                <a:solidFill>
                  <a:srgbClr val="1F497D">
                    <a:lumMod val="20000"/>
                    <a:lumOff val="80000"/>
                  </a:srgbClr>
                </a:solidFill>
                <a:latin typeface="Calibri" pitchFamily="34" charset="0"/>
              </a:rPr>
              <a:t>protein</a:t>
            </a:r>
            <a:r>
              <a:rPr lang="en-US" sz="2000" dirty="0" smtClean="0">
                <a:solidFill>
                  <a:srgbClr val="1F497D">
                    <a:lumMod val="20000"/>
                    <a:lumOff val="80000"/>
                  </a:srgbClr>
                </a:solidFill>
                <a:latin typeface="Calibri" pitchFamily="34" charset="0"/>
              </a:rPr>
              <a:t> or surface labeling of cells with a fluorescent probe</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Measure fluorescence(</a:t>
            </a:r>
            <a:r>
              <a:rPr lang="en-US" sz="2000" dirty="0">
                <a:solidFill>
                  <a:srgbClr val="1F497D">
                    <a:lumMod val="20000"/>
                    <a:lumOff val="80000"/>
                  </a:srgbClr>
                </a:solidFill>
                <a:latin typeface="Calibri" pitchFamily="34" charset="0"/>
              </a:rPr>
              <a:t>s), side-</a:t>
            </a:r>
            <a:r>
              <a:rPr lang="en-US" sz="2000" dirty="0" smtClean="0">
                <a:solidFill>
                  <a:schemeClr val="accent2">
                    <a:lumMod val="40000"/>
                    <a:lumOff val="60000"/>
                  </a:schemeClr>
                </a:solidFill>
                <a:latin typeface="Calibri" pitchFamily="34" charset="0"/>
              </a:rPr>
              <a:t>scatter</a:t>
            </a:r>
            <a:r>
              <a:rPr lang="en-US" sz="2000" dirty="0" smtClean="0">
                <a:solidFill>
                  <a:srgbClr val="1F497D">
                    <a:lumMod val="20000"/>
                    <a:lumOff val="80000"/>
                  </a:srgbClr>
                </a:solidFill>
                <a:latin typeface="Calibri" pitchFamily="34" charset="0"/>
              </a:rPr>
              <a:t> and forward-scatter for each cell as it passes through a light beam</a:t>
            </a:r>
          </a:p>
        </p:txBody>
      </p:sp>
      <p:pic>
        <p:nvPicPr>
          <p:cNvPr id="1026" name="Picture 2" descr="C:\Users\JCAnderson\Documents\Courses\SynBio Bootcamp\_Whole-Cell Analysis\cytometry2.png"/>
          <p:cNvPicPr>
            <a:picLocks noChangeAspect="1" noChangeArrowheads="1"/>
          </p:cNvPicPr>
          <p:nvPr/>
        </p:nvPicPr>
        <p:blipFill>
          <a:blip r:embed="rId4" cstate="print"/>
          <a:srcRect/>
          <a:stretch>
            <a:fillRect/>
          </a:stretch>
        </p:blipFill>
        <p:spPr bwMode="auto">
          <a:xfrm>
            <a:off x="533400" y="609600"/>
            <a:ext cx="3657600" cy="4229100"/>
          </a:xfrm>
          <a:prstGeom prst="rect">
            <a:avLst/>
          </a:prstGeom>
          <a:noFill/>
        </p:spPr>
      </p:pic>
      <p:pic>
        <p:nvPicPr>
          <p:cNvPr id="1028" name="Picture 4"/>
          <p:cNvPicPr>
            <a:picLocks noChangeAspect="1" noChangeArrowheads="1"/>
          </p:cNvPicPr>
          <p:nvPr/>
        </p:nvPicPr>
        <p:blipFill>
          <a:blip r:embed="rId5" cstate="print"/>
          <a:srcRect/>
          <a:stretch>
            <a:fillRect/>
          </a:stretch>
        </p:blipFill>
        <p:spPr bwMode="auto">
          <a:xfrm>
            <a:off x="4800600" y="228600"/>
            <a:ext cx="3733800" cy="2806346"/>
          </a:xfrm>
          <a:prstGeom prst="rect">
            <a:avLst/>
          </a:prstGeom>
          <a:noFill/>
          <a:ln w="9525">
            <a:noFill/>
            <a:miter lim="800000"/>
            <a:headEnd/>
            <a:tailEnd/>
          </a:ln>
          <a:effectLst/>
        </p:spPr>
      </p:pic>
      <p:sp>
        <p:nvSpPr>
          <p:cNvPr id="8" name="Rectangle 7"/>
          <p:cNvSpPr/>
          <p:nvPr/>
        </p:nvSpPr>
        <p:spPr>
          <a:xfrm>
            <a:off x="4495800" y="3276600"/>
            <a:ext cx="4419600" cy="3477875"/>
          </a:xfrm>
          <a:prstGeom prst="rect">
            <a:avLst/>
          </a:prstGeom>
        </p:spPr>
        <p:txBody>
          <a:bodyPr wrap="square">
            <a:spAutoFit/>
          </a:bodyPr>
          <a:lstStyle/>
          <a:p>
            <a:pPr marL="457200" indent="-457200">
              <a:buFont typeface="Wingdings" pitchFamily="2" charset="2"/>
              <a:buChar char="§"/>
            </a:pPr>
            <a:r>
              <a:rPr lang="en-US" sz="2000" dirty="0">
                <a:solidFill>
                  <a:schemeClr val="accent2">
                    <a:lumMod val="40000"/>
                    <a:lumOff val="60000"/>
                  </a:schemeClr>
                </a:solidFill>
                <a:latin typeface="Calibri" pitchFamily="34" charset="0"/>
              </a:rPr>
              <a:t>Primarily</a:t>
            </a:r>
            <a:r>
              <a:rPr lang="en-US" sz="2000" dirty="0" smtClean="0">
                <a:solidFill>
                  <a:schemeClr val="accent2">
                    <a:lumMod val="40000"/>
                    <a:lumOff val="60000"/>
                  </a:schemeClr>
                </a:solidFill>
                <a:latin typeface="Calibri" pitchFamily="34" charset="0"/>
              </a:rPr>
              <a:t> </a:t>
            </a:r>
            <a:r>
              <a:rPr lang="en-US" sz="2000" dirty="0" smtClean="0">
                <a:solidFill>
                  <a:srgbClr val="1F497D">
                    <a:lumMod val="20000"/>
                    <a:lumOff val="80000"/>
                  </a:srgbClr>
                </a:solidFill>
                <a:latin typeface="Calibri" pitchFamily="34" charset="0"/>
              </a:rPr>
              <a:t>used for </a:t>
            </a:r>
            <a:r>
              <a:rPr lang="en-US" sz="2000" dirty="0">
                <a:solidFill>
                  <a:schemeClr val="accent2">
                    <a:lumMod val="40000"/>
                    <a:lumOff val="60000"/>
                  </a:schemeClr>
                </a:solidFill>
                <a:latin typeface="Calibri" pitchFamily="34" charset="0"/>
              </a:rPr>
              <a:t>mammalian</a:t>
            </a:r>
            <a:r>
              <a:rPr lang="en-US" sz="2000" dirty="0" smtClean="0">
                <a:solidFill>
                  <a:srgbClr val="1F497D">
                    <a:lumMod val="20000"/>
                    <a:lumOff val="80000"/>
                  </a:srgbClr>
                </a:solidFill>
                <a:latin typeface="Calibri" pitchFamily="34" charset="0"/>
              </a:rPr>
              <a:t> cells, but </a:t>
            </a:r>
            <a:r>
              <a:rPr lang="en-US" sz="2000" i="1" dirty="0" smtClean="0">
                <a:solidFill>
                  <a:srgbClr val="1F497D">
                    <a:lumMod val="20000"/>
                    <a:lumOff val="80000"/>
                  </a:srgbClr>
                </a:solidFill>
                <a:latin typeface="Calibri" pitchFamily="34" charset="0"/>
              </a:rPr>
              <a:t>can</a:t>
            </a:r>
            <a:r>
              <a:rPr lang="en-US" sz="2000" dirty="0" smtClean="0">
                <a:solidFill>
                  <a:srgbClr val="1F497D">
                    <a:lumMod val="20000"/>
                    <a:lumOff val="80000"/>
                  </a:srgbClr>
                </a:solidFill>
                <a:latin typeface="Calibri" pitchFamily="34" charset="0"/>
              </a:rPr>
              <a:t> be used for bacteria/yeast</a:t>
            </a:r>
          </a:p>
          <a:p>
            <a:pPr marL="457200" indent="-457200">
              <a:buFont typeface="Wingdings" pitchFamily="2" charset="2"/>
              <a:buChar char="§"/>
            </a:pPr>
            <a:r>
              <a:rPr lang="en-US" sz="2000" dirty="0">
                <a:solidFill>
                  <a:schemeClr val="accent2">
                    <a:lumMod val="40000"/>
                    <a:lumOff val="60000"/>
                  </a:schemeClr>
                </a:solidFill>
                <a:latin typeface="Calibri" pitchFamily="34" charset="0"/>
              </a:rPr>
              <a:t>FACS</a:t>
            </a:r>
            <a:r>
              <a:rPr lang="en-US" sz="2000" dirty="0" smtClean="0">
                <a:solidFill>
                  <a:srgbClr val="1F497D">
                    <a:lumMod val="20000"/>
                    <a:lumOff val="80000"/>
                  </a:srgbClr>
                </a:solidFill>
                <a:latin typeface="Calibri" pitchFamily="34" charset="0"/>
              </a:rPr>
              <a:t> (fluorescence activated cell sorting) is something different—it recovers the cell population you want</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Experiment generates a long list fluorescent </a:t>
            </a:r>
            <a:r>
              <a:rPr lang="en-US" sz="2000" dirty="0">
                <a:solidFill>
                  <a:schemeClr val="accent2">
                    <a:lumMod val="40000"/>
                    <a:lumOff val="60000"/>
                  </a:schemeClr>
                </a:solidFill>
                <a:latin typeface="Calibri" pitchFamily="34" charset="0"/>
              </a:rPr>
              <a:t>measurements</a:t>
            </a:r>
            <a:r>
              <a:rPr lang="en-US" sz="2000" dirty="0" smtClean="0">
                <a:solidFill>
                  <a:srgbClr val="1F497D">
                    <a:lumMod val="20000"/>
                    <a:lumOff val="80000"/>
                  </a:srgbClr>
                </a:solidFill>
                <a:latin typeface="Calibri" pitchFamily="34" charset="0"/>
              </a:rPr>
              <a:t> taken on single cells (each cell gets multiple measurements)</a:t>
            </a:r>
          </a:p>
          <a:p>
            <a:pPr marL="457200" indent="-457200">
              <a:buFont typeface="Wingdings" pitchFamily="2" charset="2"/>
              <a:buChar char="§"/>
            </a:pPr>
            <a:endParaRPr lang="en-US" sz="2000" dirty="0" smtClean="0">
              <a:solidFill>
                <a:srgbClr val="1F497D">
                  <a:lumMod val="20000"/>
                  <a:lumOff val="80000"/>
                </a:srgbClr>
              </a:solidFill>
              <a:latin typeface="Calibri"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err="1" smtClean="0">
                <a:latin typeface="Rockwell Extra Bold" pitchFamily="18" charset="0"/>
                <a:cs typeface="Arial" pitchFamily="34" charset="0"/>
              </a:rPr>
              <a:t>Cytometry</a:t>
            </a:r>
            <a:r>
              <a:rPr lang="en-US" sz="3600" dirty="0" smtClean="0">
                <a:latin typeface="Rockwell Extra Bold" pitchFamily="18" charset="0"/>
                <a:cs typeface="Arial" pitchFamily="34" charset="0"/>
              </a:rPr>
              <a:t> Data</a:t>
            </a:r>
            <a:endParaRPr lang="en-US" sz="3200" dirty="0">
              <a:latin typeface="Rockwell Extra Bold" pitchFamily="18" charset="0"/>
              <a:cs typeface="Arial" pitchFamily="34" charset="0"/>
            </a:endParaRPr>
          </a:p>
        </p:txBody>
      </p:sp>
      <p:pic>
        <p:nvPicPr>
          <p:cNvPr id="2" name="Picture 2" descr="http://www.intechopen.com/source/html/19141/media/image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990600"/>
            <a:ext cx="563815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1636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0" y="3962400"/>
            <a:ext cx="5334000" cy="1631216"/>
          </a:xfrm>
          <a:prstGeom prst="rect">
            <a:avLst/>
          </a:prstGeom>
        </p:spPr>
        <p:txBody>
          <a:bodyPr wrap="square">
            <a:spAutoFit/>
          </a:bodyPr>
          <a:lstStyle/>
          <a:p>
            <a:pPr marL="457200" indent="-457200">
              <a:buFont typeface="Wingdings" pitchFamily="2" charset="2"/>
              <a:buChar char="§"/>
            </a:pPr>
            <a:r>
              <a:rPr lang="en-US" sz="2000" dirty="0" smtClean="0">
                <a:latin typeface="Calibri" pitchFamily="34" charset="0"/>
              </a:rPr>
              <a:t>Dot Plot—each dot represents one </a:t>
            </a:r>
            <a:r>
              <a:rPr lang="en-US" sz="2000" dirty="0" smtClean="0">
                <a:solidFill>
                  <a:schemeClr val="tx2">
                    <a:lumMod val="60000"/>
                    <a:lumOff val="40000"/>
                  </a:schemeClr>
                </a:solidFill>
                <a:latin typeface="Calibri" pitchFamily="34" charset="0"/>
              </a:rPr>
              <a:t>event</a:t>
            </a:r>
            <a:r>
              <a:rPr lang="en-US" sz="2000" dirty="0" smtClean="0">
                <a:latin typeface="Calibri" pitchFamily="34" charset="0"/>
              </a:rPr>
              <a:t> (presumably a cell)</a:t>
            </a:r>
          </a:p>
          <a:p>
            <a:pPr marL="457200" indent="-457200">
              <a:buFont typeface="Wingdings" pitchFamily="2" charset="2"/>
              <a:buChar char="§"/>
            </a:pPr>
            <a:r>
              <a:rPr lang="en-US" sz="2000" dirty="0" smtClean="0">
                <a:latin typeface="Calibri" pitchFamily="34" charset="0"/>
              </a:rPr>
              <a:t>Plot any combination of </a:t>
            </a:r>
            <a:r>
              <a:rPr lang="en-US" sz="2000" dirty="0">
                <a:solidFill>
                  <a:schemeClr val="tx2">
                    <a:lumMod val="60000"/>
                    <a:lumOff val="40000"/>
                  </a:schemeClr>
                </a:solidFill>
                <a:latin typeface="Calibri" pitchFamily="34" charset="0"/>
              </a:rPr>
              <a:t>2 measurements</a:t>
            </a:r>
          </a:p>
          <a:p>
            <a:pPr marL="457200" indent="-457200">
              <a:buFont typeface="Wingdings" pitchFamily="2" charset="2"/>
              <a:buChar char="§"/>
            </a:pPr>
            <a:r>
              <a:rPr lang="en-US" sz="2000" dirty="0" smtClean="0">
                <a:latin typeface="Calibri" pitchFamily="34" charset="0"/>
              </a:rPr>
              <a:t>Can “</a:t>
            </a:r>
            <a:r>
              <a:rPr lang="en-US" sz="2000" dirty="0">
                <a:solidFill>
                  <a:schemeClr val="tx2">
                    <a:lumMod val="60000"/>
                    <a:lumOff val="40000"/>
                  </a:schemeClr>
                </a:solidFill>
                <a:latin typeface="Calibri" pitchFamily="34" charset="0"/>
              </a:rPr>
              <a:t>gate</a:t>
            </a:r>
            <a:r>
              <a:rPr lang="en-US" sz="2000" dirty="0" smtClean="0">
                <a:latin typeface="Calibri" pitchFamily="34" charset="0"/>
              </a:rPr>
              <a:t>” based on choosing a region of a scatter plot</a:t>
            </a:r>
          </a:p>
        </p:txBody>
      </p:sp>
      <p:pic>
        <p:nvPicPr>
          <p:cNvPr id="10" name="Image 9"/>
          <p:cNvPicPr>
            <a:picLocks noChangeAspect="1"/>
          </p:cNvPicPr>
          <p:nvPr/>
        </p:nvPicPr>
        <p:blipFill>
          <a:blip r:embed="rId3"/>
          <a:stretch>
            <a:fillRect/>
          </a:stretch>
        </p:blipFill>
        <p:spPr>
          <a:xfrm>
            <a:off x="1981200" y="1009650"/>
            <a:ext cx="2705100" cy="2609850"/>
          </a:xfrm>
          <a:prstGeom prst="rect">
            <a:avLst/>
          </a:prstGeom>
        </p:spPr>
      </p:pic>
      <p:sp>
        <p:nvSpPr>
          <p:cNvPr id="9"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err="1" smtClean="0">
                <a:latin typeface="Rockwell Extra Bold" pitchFamily="18" charset="0"/>
                <a:cs typeface="Arial" pitchFamily="34" charset="0"/>
              </a:rPr>
              <a:t>Cytometry</a:t>
            </a:r>
            <a:r>
              <a:rPr lang="en-US" sz="3600" dirty="0" smtClean="0">
                <a:latin typeface="Rockwell Extra Bold" pitchFamily="18" charset="0"/>
                <a:cs typeface="Arial" pitchFamily="34" charset="0"/>
              </a:rPr>
              <a:t> Data</a:t>
            </a:r>
            <a:endParaRPr lang="en-US" sz="3200" dirty="0">
              <a:latin typeface="Rockwell Extra Bold" pitchFamily="18" charset="0"/>
              <a:cs typeface="Arial" pitchFamily="34" charset="0"/>
            </a:endParaRPr>
          </a:p>
        </p:txBody>
      </p:sp>
    </p:spTree>
    <p:extLst>
      <p:ext uri="{BB962C8B-B14F-4D97-AF65-F5344CB8AC3E}">
        <p14:creationId xmlns:p14="http://schemas.microsoft.com/office/powerpoint/2010/main" val="34173048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838200" y="3962400"/>
            <a:ext cx="6858000" cy="1981200"/>
          </a:xfrm>
          <a:prstGeom prst="rect">
            <a:avLst/>
          </a:prstGeom>
        </p:spPr>
        <p:txBody>
          <a:bodyPr wrap="square">
            <a:spAutoFit/>
          </a:bodyPr>
          <a:lstStyle/>
          <a:p>
            <a:pPr marL="457200" indent="-457200">
              <a:buFont typeface="Wingdings" pitchFamily="2" charset="2"/>
              <a:buChar char="§"/>
            </a:pPr>
            <a:r>
              <a:rPr lang="en-US" sz="2000" dirty="0" smtClean="0">
                <a:latin typeface="Calibri" pitchFamily="34" charset="0"/>
              </a:rPr>
              <a:t>Histogram—</a:t>
            </a:r>
            <a:r>
              <a:rPr lang="en-US" sz="2000" dirty="0">
                <a:solidFill>
                  <a:schemeClr val="tx2">
                    <a:lumMod val="60000"/>
                    <a:lumOff val="40000"/>
                  </a:schemeClr>
                </a:solidFill>
                <a:latin typeface="Calibri" pitchFamily="34" charset="0"/>
              </a:rPr>
              <a:t>number of counts </a:t>
            </a:r>
            <a:r>
              <a:rPr lang="en-US" sz="2000" dirty="0" smtClean="0">
                <a:latin typeface="Calibri" pitchFamily="34" charset="0"/>
              </a:rPr>
              <a:t>at each level of fluorescence</a:t>
            </a:r>
          </a:p>
          <a:p>
            <a:pPr marL="457200" indent="-457200">
              <a:buFont typeface="Wingdings" pitchFamily="2" charset="2"/>
              <a:buChar char="§"/>
            </a:pPr>
            <a:r>
              <a:rPr lang="en-US" sz="2000" dirty="0" smtClean="0">
                <a:latin typeface="Calibri" pitchFamily="34" charset="0"/>
              </a:rPr>
              <a:t>Can plot for any </a:t>
            </a:r>
            <a:r>
              <a:rPr lang="en-US" sz="2000" dirty="0">
                <a:solidFill>
                  <a:schemeClr val="tx2">
                    <a:lumMod val="60000"/>
                    <a:lumOff val="40000"/>
                  </a:schemeClr>
                </a:solidFill>
                <a:latin typeface="Calibri" pitchFamily="34" charset="0"/>
              </a:rPr>
              <a:t>1 measurement</a:t>
            </a:r>
          </a:p>
          <a:p>
            <a:pPr marL="457200" indent="-457200">
              <a:buFont typeface="Wingdings" pitchFamily="2" charset="2"/>
              <a:buChar char="§"/>
            </a:pPr>
            <a:r>
              <a:rPr lang="en-US" sz="2000" dirty="0" smtClean="0">
                <a:latin typeface="Calibri" pitchFamily="34" charset="0"/>
              </a:rPr>
              <a:t>RFP intensity is X axis, Y axis is how </a:t>
            </a:r>
            <a:r>
              <a:rPr lang="en-US" sz="2000" dirty="0">
                <a:solidFill>
                  <a:schemeClr val="tx2">
                    <a:lumMod val="60000"/>
                    <a:lumOff val="40000"/>
                  </a:schemeClr>
                </a:solidFill>
                <a:latin typeface="Calibri" pitchFamily="34" charset="0"/>
              </a:rPr>
              <a:t>prevalent</a:t>
            </a:r>
            <a:r>
              <a:rPr lang="en-US" sz="2000" dirty="0" smtClean="0">
                <a:latin typeface="Calibri" pitchFamily="34" charset="0"/>
              </a:rPr>
              <a:t> that is in the sample</a:t>
            </a:r>
          </a:p>
          <a:p>
            <a:pPr marL="457200" indent="-457200">
              <a:buFont typeface="Wingdings" pitchFamily="2" charset="2"/>
              <a:buChar char="§"/>
            </a:pPr>
            <a:r>
              <a:rPr lang="en-US" sz="2000" dirty="0" smtClean="0">
                <a:latin typeface="Calibri" pitchFamily="34" charset="0"/>
              </a:rPr>
              <a:t>Is usually plotted on a </a:t>
            </a:r>
            <a:r>
              <a:rPr lang="en-US" sz="2000" dirty="0">
                <a:solidFill>
                  <a:schemeClr val="tx2">
                    <a:lumMod val="60000"/>
                    <a:lumOff val="40000"/>
                  </a:schemeClr>
                </a:solidFill>
                <a:latin typeface="Calibri" pitchFamily="34" charset="0"/>
              </a:rPr>
              <a:t>semi-log</a:t>
            </a:r>
            <a:r>
              <a:rPr lang="en-US" sz="2000" dirty="0" smtClean="0">
                <a:latin typeface="Calibri" pitchFamily="34" charset="0"/>
              </a:rPr>
              <a:t> scale</a:t>
            </a:r>
          </a:p>
          <a:p>
            <a:pPr marL="457200" indent="-457200">
              <a:buFont typeface="Wingdings" pitchFamily="2" charset="2"/>
              <a:buChar char="§"/>
            </a:pPr>
            <a:r>
              <a:rPr lang="en-US" sz="2000" dirty="0" smtClean="0">
                <a:latin typeface="Calibri" pitchFamily="34" charset="0"/>
              </a:rPr>
              <a:t>Can also calculate </a:t>
            </a:r>
            <a:r>
              <a:rPr lang="en-US" sz="2000" dirty="0">
                <a:solidFill>
                  <a:schemeClr val="tx2">
                    <a:lumMod val="60000"/>
                    <a:lumOff val="40000"/>
                  </a:schemeClr>
                </a:solidFill>
                <a:latin typeface="Calibri" pitchFamily="34" charset="0"/>
              </a:rPr>
              <a:t>averages</a:t>
            </a:r>
            <a:r>
              <a:rPr lang="en-US" sz="2000" dirty="0" smtClean="0">
                <a:latin typeface="Calibri" pitchFamily="34" charset="0"/>
              </a:rPr>
              <a:t>/</a:t>
            </a:r>
            <a:r>
              <a:rPr lang="en-US" sz="2000" dirty="0" err="1" smtClean="0">
                <a:latin typeface="Calibri" pitchFamily="34" charset="0"/>
              </a:rPr>
              <a:t>stdevs</a:t>
            </a:r>
            <a:r>
              <a:rPr lang="en-US" sz="2000" dirty="0" smtClean="0">
                <a:latin typeface="Calibri" pitchFamily="34" charset="0"/>
              </a:rPr>
              <a:t> from data</a:t>
            </a:r>
          </a:p>
        </p:txBody>
      </p:sp>
      <p:pic>
        <p:nvPicPr>
          <p:cNvPr id="11" name="Image 10"/>
          <p:cNvPicPr>
            <a:picLocks noChangeAspect="1"/>
          </p:cNvPicPr>
          <p:nvPr/>
        </p:nvPicPr>
        <p:blipFill>
          <a:blip r:embed="rId4"/>
          <a:stretch>
            <a:fillRect/>
          </a:stretch>
        </p:blipFill>
        <p:spPr>
          <a:xfrm>
            <a:off x="4876800" y="990600"/>
            <a:ext cx="2695575" cy="2581275"/>
          </a:xfrm>
          <a:prstGeom prst="rect">
            <a:avLst/>
          </a:prstGeom>
        </p:spPr>
      </p:pic>
      <p:sp>
        <p:nvSpPr>
          <p:cNvPr id="12"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err="1" smtClean="0">
                <a:latin typeface="Rockwell Extra Bold" pitchFamily="18" charset="0"/>
                <a:cs typeface="Arial" pitchFamily="34" charset="0"/>
              </a:rPr>
              <a:t>Cytometry</a:t>
            </a:r>
            <a:r>
              <a:rPr lang="en-US" sz="3600" dirty="0" smtClean="0">
                <a:latin typeface="Rockwell Extra Bold" pitchFamily="18" charset="0"/>
                <a:cs typeface="Arial" pitchFamily="34" charset="0"/>
              </a:rPr>
              <a:t> Data</a:t>
            </a:r>
            <a:endParaRPr lang="en-US" sz="3200" dirty="0">
              <a:latin typeface="Rockwell Extra Bold" pitchFamily="18"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Fluorescence Microscopy</a:t>
            </a:r>
            <a:endParaRPr lang="en-US" sz="3200" dirty="0">
              <a:solidFill>
                <a:srgbClr val="1F497D">
                  <a:lumMod val="20000"/>
                  <a:lumOff val="80000"/>
                </a:srgbClr>
              </a:solidFill>
              <a:latin typeface="Rockwell Extra Bold" pitchFamily="18" charset="0"/>
              <a:cs typeface="Arial" pitchFamily="34" charset="0"/>
            </a:endParaRPr>
          </a:p>
        </p:txBody>
      </p:sp>
      <p:pic>
        <p:nvPicPr>
          <p:cNvPr id="3075" name="Picture 3"/>
          <p:cNvPicPr>
            <a:picLocks noChangeAspect="1" noChangeArrowheads="1"/>
          </p:cNvPicPr>
          <p:nvPr/>
        </p:nvPicPr>
        <p:blipFill>
          <a:blip r:embed="rId4" cstate="print"/>
          <a:srcRect/>
          <a:stretch>
            <a:fillRect/>
          </a:stretch>
        </p:blipFill>
        <p:spPr bwMode="auto">
          <a:xfrm>
            <a:off x="457200" y="914399"/>
            <a:ext cx="8153400" cy="2045951"/>
          </a:xfrm>
          <a:prstGeom prst="rect">
            <a:avLst/>
          </a:prstGeom>
          <a:noFill/>
          <a:ln w="9525">
            <a:noFill/>
            <a:miter lim="800000"/>
            <a:headEnd/>
            <a:tailEnd/>
          </a:ln>
          <a:effectLst/>
        </p:spPr>
      </p:pic>
      <p:sp>
        <p:nvSpPr>
          <p:cNvPr id="5" name="Rectangle 4"/>
          <p:cNvSpPr/>
          <p:nvPr/>
        </p:nvSpPr>
        <p:spPr>
          <a:xfrm>
            <a:off x="152400" y="3200400"/>
            <a:ext cx="4495800" cy="3170099"/>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Loosely immobilize bacteria on an “</a:t>
            </a:r>
            <a:r>
              <a:rPr lang="en-US" sz="2000" dirty="0" smtClean="0">
                <a:solidFill>
                  <a:schemeClr val="accent2">
                    <a:lumMod val="40000"/>
                    <a:lumOff val="60000"/>
                  </a:schemeClr>
                </a:solidFill>
                <a:latin typeface="Calibri" pitchFamily="34" charset="0"/>
              </a:rPr>
              <a:t>agar pad</a:t>
            </a:r>
            <a:r>
              <a:rPr lang="en-US" sz="2000" dirty="0" smtClean="0">
                <a:solidFill>
                  <a:srgbClr val="1F497D">
                    <a:lumMod val="20000"/>
                    <a:lumOff val="80000"/>
                  </a:srgbClr>
                </a:solidFill>
                <a:latin typeface="Calibri" pitchFamily="34" charset="0"/>
              </a:rPr>
              <a:t>” on a slide</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Excite with a laser and take </a:t>
            </a:r>
            <a:r>
              <a:rPr lang="en-US" sz="2000" dirty="0" smtClean="0">
                <a:solidFill>
                  <a:schemeClr val="accent2">
                    <a:lumMod val="40000"/>
                    <a:lumOff val="60000"/>
                  </a:schemeClr>
                </a:solidFill>
                <a:latin typeface="Calibri" pitchFamily="34" charset="0"/>
              </a:rPr>
              <a:t>images/videos</a:t>
            </a:r>
            <a:r>
              <a:rPr lang="en-US" sz="2000" dirty="0" smtClean="0">
                <a:solidFill>
                  <a:srgbClr val="1F497D">
                    <a:lumMod val="20000"/>
                    <a:lumOff val="80000"/>
                  </a:srgbClr>
                </a:solidFill>
                <a:latin typeface="Calibri" pitchFamily="34" charset="0"/>
              </a:rPr>
              <a:t> of fluorescence</a:t>
            </a:r>
          </a:p>
          <a:p>
            <a:pPr marL="457200" indent="-457200">
              <a:buFont typeface="Wingdings" pitchFamily="2" charset="2"/>
              <a:buChar char="§"/>
            </a:pPr>
            <a:r>
              <a:rPr lang="en-US" sz="2000" dirty="0" smtClean="0">
                <a:solidFill>
                  <a:schemeClr val="accent2">
                    <a:lumMod val="40000"/>
                    <a:lumOff val="60000"/>
                  </a:schemeClr>
                </a:solidFill>
                <a:latin typeface="Calibri" pitchFamily="34" charset="0"/>
              </a:rPr>
              <a:t>Lower throughput</a:t>
            </a:r>
            <a:r>
              <a:rPr lang="en-US" sz="2000" dirty="0" smtClean="0">
                <a:solidFill>
                  <a:srgbClr val="1F497D">
                    <a:lumMod val="20000"/>
                    <a:lumOff val="80000"/>
                  </a:srgbClr>
                </a:solidFill>
                <a:latin typeface="Calibri" pitchFamily="34" charset="0"/>
              </a:rPr>
              <a:t>, lower precision than </a:t>
            </a:r>
            <a:r>
              <a:rPr lang="en-US" sz="2000" dirty="0" err="1" smtClean="0">
                <a:solidFill>
                  <a:srgbClr val="1F497D">
                    <a:lumMod val="20000"/>
                    <a:lumOff val="80000"/>
                  </a:srgbClr>
                </a:solidFill>
                <a:latin typeface="Calibri" pitchFamily="34" charset="0"/>
              </a:rPr>
              <a:t>cytometry</a:t>
            </a:r>
            <a:endParaRPr lang="en-US" sz="2000" dirty="0" smtClean="0">
              <a:solidFill>
                <a:srgbClr val="1F497D">
                  <a:lumMod val="20000"/>
                  <a:lumOff val="80000"/>
                </a:srgbClr>
              </a:solidFill>
              <a:latin typeface="Calibri" pitchFamily="34" charset="0"/>
            </a:endParaRP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Allows </a:t>
            </a:r>
            <a:r>
              <a:rPr lang="en-US" sz="2000" dirty="0" err="1" smtClean="0">
                <a:solidFill>
                  <a:schemeClr val="accent2">
                    <a:lumMod val="40000"/>
                    <a:lumOff val="60000"/>
                  </a:schemeClr>
                </a:solidFill>
                <a:latin typeface="Calibri" pitchFamily="34" charset="0"/>
              </a:rPr>
              <a:t>timelapse</a:t>
            </a:r>
            <a:r>
              <a:rPr lang="en-US" sz="2000" dirty="0" smtClean="0">
                <a:solidFill>
                  <a:schemeClr val="accent2">
                    <a:lumMod val="40000"/>
                    <a:lumOff val="60000"/>
                  </a:schemeClr>
                </a:solidFill>
                <a:latin typeface="Calibri" pitchFamily="34" charset="0"/>
              </a:rPr>
              <a:t> </a:t>
            </a:r>
            <a:r>
              <a:rPr lang="en-US" sz="2000" dirty="0" smtClean="0">
                <a:solidFill>
                  <a:srgbClr val="1F497D">
                    <a:lumMod val="20000"/>
                    <a:lumOff val="80000"/>
                  </a:srgbClr>
                </a:solidFill>
                <a:latin typeface="Calibri" pitchFamily="34" charset="0"/>
              </a:rPr>
              <a:t>measurements on a single population of bacterium, whereas </a:t>
            </a:r>
            <a:r>
              <a:rPr lang="en-US" sz="2000" dirty="0" err="1" smtClean="0">
                <a:solidFill>
                  <a:srgbClr val="1F497D">
                    <a:lumMod val="20000"/>
                    <a:lumOff val="80000"/>
                  </a:srgbClr>
                </a:solidFill>
                <a:latin typeface="Calibri" pitchFamily="34" charset="0"/>
              </a:rPr>
              <a:t>cytometry</a:t>
            </a:r>
            <a:r>
              <a:rPr lang="en-US" sz="2000" dirty="0" smtClean="0">
                <a:solidFill>
                  <a:srgbClr val="1F497D">
                    <a:lumMod val="20000"/>
                    <a:lumOff val="80000"/>
                  </a:srgbClr>
                </a:solidFill>
                <a:latin typeface="Calibri" pitchFamily="34" charset="0"/>
              </a:rPr>
              <a:t> only works for a </a:t>
            </a:r>
            <a:r>
              <a:rPr lang="en-US" sz="2000" dirty="0" smtClean="0">
                <a:solidFill>
                  <a:schemeClr val="accent2">
                    <a:lumMod val="40000"/>
                    <a:lumOff val="60000"/>
                  </a:schemeClr>
                </a:solidFill>
                <a:latin typeface="Calibri" pitchFamily="34" charset="0"/>
              </a:rPr>
              <a:t>single </a:t>
            </a:r>
            <a:r>
              <a:rPr lang="en-US" sz="2000" dirty="0" err="1" smtClean="0">
                <a:solidFill>
                  <a:schemeClr val="accent2">
                    <a:lumMod val="40000"/>
                    <a:lumOff val="60000"/>
                  </a:schemeClr>
                </a:solidFill>
                <a:latin typeface="Calibri" pitchFamily="34" charset="0"/>
              </a:rPr>
              <a:t>timepoint</a:t>
            </a:r>
            <a:r>
              <a:rPr lang="en-US" sz="2000" dirty="0" smtClean="0">
                <a:solidFill>
                  <a:srgbClr val="1F497D">
                    <a:lumMod val="20000"/>
                    <a:lumOff val="80000"/>
                  </a:srgbClr>
                </a:solidFill>
                <a:latin typeface="Calibri" pitchFamily="34" charset="0"/>
              </a:rPr>
              <a:t> per cell</a:t>
            </a:r>
          </a:p>
        </p:txBody>
      </p:sp>
      <p:sp>
        <p:nvSpPr>
          <p:cNvPr id="6" name="Rectangle 5"/>
          <p:cNvSpPr/>
          <p:nvPr/>
        </p:nvSpPr>
        <p:spPr>
          <a:xfrm>
            <a:off x="4495800" y="3200400"/>
            <a:ext cx="4495800" cy="3170099"/>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Can do </a:t>
            </a:r>
            <a:r>
              <a:rPr lang="en-US" sz="2000" dirty="0">
                <a:solidFill>
                  <a:schemeClr val="accent2">
                    <a:lumMod val="40000"/>
                    <a:lumOff val="60000"/>
                  </a:schemeClr>
                </a:solidFill>
                <a:latin typeface="Calibri" pitchFamily="34" charset="0"/>
              </a:rPr>
              <a:t>multiple colors</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Can do </a:t>
            </a:r>
            <a:r>
              <a:rPr lang="en-US" sz="2000" dirty="0">
                <a:solidFill>
                  <a:schemeClr val="accent2">
                    <a:lumMod val="40000"/>
                    <a:lumOff val="60000"/>
                  </a:schemeClr>
                </a:solidFill>
                <a:latin typeface="Calibri" pitchFamily="34" charset="0"/>
              </a:rPr>
              <a:t>sub-cellular localization</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Can see </a:t>
            </a:r>
            <a:r>
              <a:rPr lang="en-US" sz="2000" dirty="0">
                <a:solidFill>
                  <a:schemeClr val="accent2">
                    <a:lumMod val="40000"/>
                    <a:lumOff val="60000"/>
                  </a:schemeClr>
                </a:solidFill>
                <a:latin typeface="Calibri" pitchFamily="34" charset="0"/>
              </a:rPr>
              <a:t>morphological</a:t>
            </a:r>
            <a:r>
              <a:rPr lang="en-US" sz="2000" dirty="0" smtClean="0">
                <a:solidFill>
                  <a:srgbClr val="1F497D">
                    <a:lumMod val="20000"/>
                    <a:lumOff val="80000"/>
                  </a:srgbClr>
                </a:solidFill>
                <a:latin typeface="Calibri" pitchFamily="34" charset="0"/>
              </a:rPr>
              <a:t> changes</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Can </a:t>
            </a:r>
            <a:r>
              <a:rPr lang="en-US" sz="2000" dirty="0">
                <a:solidFill>
                  <a:schemeClr val="accent2">
                    <a:lumMod val="40000"/>
                    <a:lumOff val="60000"/>
                  </a:schemeClr>
                </a:solidFill>
                <a:latin typeface="Calibri" pitchFamily="34" charset="0"/>
              </a:rPr>
              <a:t>correlate</a:t>
            </a:r>
            <a:r>
              <a:rPr lang="en-US" sz="2000" dirty="0" smtClean="0">
                <a:solidFill>
                  <a:srgbClr val="1F497D">
                    <a:lumMod val="20000"/>
                    <a:lumOff val="80000"/>
                  </a:srgbClr>
                </a:solidFill>
                <a:latin typeface="Calibri" pitchFamily="34" charset="0"/>
              </a:rPr>
              <a:t> morphological variation with fluorescence variation</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Can track th</a:t>
            </a:r>
            <a:r>
              <a:rPr lang="en-US" sz="2000" dirty="0">
                <a:solidFill>
                  <a:srgbClr val="1F497D">
                    <a:lumMod val="20000"/>
                    <a:lumOff val="80000"/>
                  </a:srgbClr>
                </a:solidFill>
                <a:latin typeface="Calibri" pitchFamily="34" charset="0"/>
              </a:rPr>
              <a:t>e </a:t>
            </a:r>
            <a:r>
              <a:rPr lang="en-US" sz="2000" dirty="0">
                <a:solidFill>
                  <a:schemeClr val="accent2">
                    <a:lumMod val="40000"/>
                    <a:lumOff val="60000"/>
                  </a:schemeClr>
                </a:solidFill>
                <a:latin typeface="Calibri" pitchFamily="34" charset="0"/>
              </a:rPr>
              <a:t>heredity</a:t>
            </a:r>
            <a:r>
              <a:rPr lang="en-US" sz="2000" dirty="0">
                <a:solidFill>
                  <a:srgbClr val="1F497D">
                    <a:lumMod val="20000"/>
                    <a:lumOff val="80000"/>
                  </a:srgbClr>
                </a:solidFill>
                <a:latin typeface="Calibri" pitchFamily="34" charset="0"/>
              </a:rPr>
              <a:t> of fluorescence activity</a:t>
            </a:r>
          </a:p>
          <a:p>
            <a:pPr marL="457200" indent="-457200">
              <a:buFont typeface="Wingdings" pitchFamily="2" charset="2"/>
              <a:buChar char="§"/>
            </a:pPr>
            <a:r>
              <a:rPr lang="en-US" sz="2000" b="1" dirty="0">
                <a:solidFill>
                  <a:srgbClr val="1F497D">
                    <a:lumMod val="20000"/>
                    <a:lumOff val="80000"/>
                  </a:srgbClr>
                </a:solidFill>
                <a:latin typeface="Calibri" pitchFamily="34" charset="0"/>
              </a:rPr>
              <a:t>Like </a:t>
            </a:r>
            <a:r>
              <a:rPr lang="en-US" sz="2000" b="1" dirty="0" err="1">
                <a:solidFill>
                  <a:srgbClr val="1F497D">
                    <a:lumMod val="20000"/>
                    <a:lumOff val="80000"/>
                  </a:srgbClr>
                </a:solidFill>
                <a:latin typeface="Calibri" pitchFamily="34" charset="0"/>
              </a:rPr>
              <a:t>Cytometry</a:t>
            </a:r>
            <a:r>
              <a:rPr lang="en-US" sz="2000" b="1" dirty="0">
                <a:solidFill>
                  <a:srgbClr val="1F497D">
                    <a:lumMod val="20000"/>
                    <a:lumOff val="80000"/>
                  </a:srgbClr>
                </a:solidFill>
                <a:latin typeface="Calibri" pitchFamily="34" charset="0"/>
              </a:rPr>
              <a:t>, requires </a:t>
            </a:r>
            <a:r>
              <a:rPr lang="en-US" sz="2000" b="1" dirty="0">
                <a:solidFill>
                  <a:schemeClr val="accent2">
                    <a:lumMod val="40000"/>
                    <a:lumOff val="60000"/>
                  </a:schemeClr>
                </a:solidFill>
                <a:latin typeface="Calibri" pitchFamily="34" charset="0"/>
              </a:rPr>
              <a:t>normalization</a:t>
            </a:r>
            <a:r>
              <a:rPr lang="en-US" sz="2000" b="1" dirty="0">
                <a:solidFill>
                  <a:srgbClr val="1F497D">
                    <a:lumMod val="20000"/>
                    <a:lumOff val="80000"/>
                  </a:srgbClr>
                </a:solidFill>
                <a:latin typeface="Calibri" pitchFamily="34" charset="0"/>
              </a:rPr>
              <a:t> of signal, but not normalization of optical density</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707886"/>
          </a:xfrm>
          <a:prstGeom prst="rect">
            <a:avLst/>
          </a:prstGeom>
          <a:noFill/>
          <a:ln w="9525">
            <a:noFill/>
            <a:miter lim="800000"/>
            <a:headEnd/>
            <a:tailEnd/>
          </a:ln>
        </p:spPr>
        <p:txBody>
          <a:bodyPr wrap="square">
            <a:spAutoFit/>
          </a:bodyPr>
          <a:lstStyle/>
          <a:p>
            <a:r>
              <a:rPr lang="en-US" sz="4000" dirty="0" smtClean="0">
                <a:solidFill>
                  <a:prstClr val="black"/>
                </a:solidFill>
                <a:latin typeface="Rockwell Extra Bold" pitchFamily="18" charset="0"/>
                <a:cs typeface="Arial" pitchFamily="34" charset="0"/>
              </a:rPr>
              <a:t>The DBTL cycle</a:t>
            </a:r>
            <a:endParaRPr lang="en-US" sz="3600" dirty="0">
              <a:solidFill>
                <a:prstClr val="black"/>
              </a:solidFill>
              <a:latin typeface="Rockwell Extra Bold" pitchFamily="18" charset="0"/>
              <a:cs typeface="Arial" pitchFamily="34" charset="0"/>
            </a:endParaRPr>
          </a:p>
        </p:txBody>
      </p:sp>
      <p:graphicFrame>
        <p:nvGraphicFramePr>
          <p:cNvPr id="2" name="Diagram 1"/>
          <p:cNvGraphicFramePr/>
          <p:nvPr>
            <p:extLst>
              <p:ext uri="{D42A27DB-BD31-4B8C-83A1-F6EECF244321}">
                <p14:modId xmlns:p14="http://schemas.microsoft.com/office/powerpoint/2010/main" val="1451809958"/>
              </p:ext>
            </p:extLst>
          </p:nvPr>
        </p:nvGraphicFramePr>
        <p:xfrm>
          <a:off x="1524000" y="17272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51599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Normalization of Signal</a:t>
            </a:r>
            <a:endParaRPr lang="en-US" sz="2800" dirty="0">
              <a:solidFill>
                <a:srgbClr val="1F497D">
                  <a:lumMod val="20000"/>
                  <a:lumOff val="80000"/>
                </a:srgbClr>
              </a:solidFill>
              <a:latin typeface="Rockwell Extra Bold" pitchFamily="18" charset="0"/>
              <a:cs typeface="Arial" pitchFamily="34" charset="0"/>
            </a:endParaRPr>
          </a:p>
        </p:txBody>
      </p:sp>
      <p:grpSp>
        <p:nvGrpSpPr>
          <p:cNvPr id="107" name="Group 106"/>
          <p:cNvGrpSpPr/>
          <p:nvPr/>
        </p:nvGrpSpPr>
        <p:grpSpPr>
          <a:xfrm>
            <a:off x="4953000" y="990600"/>
            <a:ext cx="3346060" cy="2941090"/>
            <a:chOff x="4654940" y="1219200"/>
            <a:chExt cx="4158898" cy="3655551"/>
          </a:xfrm>
        </p:grpSpPr>
        <p:sp>
          <p:nvSpPr>
            <p:cNvPr id="55" name="Rectangle 54"/>
            <p:cNvSpPr/>
            <p:nvPr/>
          </p:nvSpPr>
          <p:spPr>
            <a:xfrm>
              <a:off x="4654940" y="1219200"/>
              <a:ext cx="4147645" cy="365555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4831261">
              <a:off x="5303548" y="2131762"/>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p:cNvSpPr/>
            <p:nvPr/>
          </p:nvSpPr>
          <p:spPr>
            <a:xfrm rot="4738990">
              <a:off x="6430986" y="2627833"/>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rot="2626868">
              <a:off x="5844718" y="2312151"/>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rot="2584270">
              <a:off x="5980010" y="3169004"/>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p:cNvSpPr/>
            <p:nvPr/>
          </p:nvSpPr>
          <p:spPr>
            <a:xfrm rot="6934771">
              <a:off x="6340791" y="3665076"/>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p:cNvSpPr/>
            <p:nvPr/>
          </p:nvSpPr>
          <p:spPr>
            <a:xfrm rot="4831261">
              <a:off x="6906942" y="3803707"/>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p:nvSpPr>
          <p:spPr>
            <a:xfrm rot="20227900">
              <a:off x="7716251" y="2031507"/>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4802170" y="3219407"/>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rot="2266931">
              <a:off x="7490266" y="3196073"/>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4733197" y="2046872"/>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rot="18261933">
              <a:off x="7437858" y="3794360"/>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rot="6934771">
              <a:off x="6367013" y="4357067"/>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rot="20227900">
              <a:off x="7942028" y="2256180"/>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p:cNvSpPr/>
            <p:nvPr/>
          </p:nvSpPr>
          <p:spPr>
            <a:xfrm rot="4738990">
              <a:off x="4713870" y="4279399"/>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4802170" y="1426118"/>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rot="4596451">
              <a:off x="5341684" y="4358455"/>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rot="2626868">
              <a:off x="8137376" y="3174479"/>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p:cNvSpPr/>
            <p:nvPr/>
          </p:nvSpPr>
          <p:spPr>
            <a:xfrm>
              <a:off x="6595459" y="1426118"/>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rot="4738990">
              <a:off x="7990470" y="4050800"/>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p:cNvSpPr/>
            <p:nvPr/>
          </p:nvSpPr>
          <p:spPr>
            <a:xfrm>
              <a:off x="7009295" y="4529887"/>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rot="4596451">
              <a:off x="7410865" y="1530576"/>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679060" y="990600"/>
            <a:ext cx="3346060" cy="2941090"/>
            <a:chOff x="381000" y="1219200"/>
            <a:chExt cx="4158898" cy="3655551"/>
          </a:xfrm>
        </p:grpSpPr>
        <p:sp>
          <p:nvSpPr>
            <p:cNvPr id="72" name="Rectangle 71"/>
            <p:cNvSpPr/>
            <p:nvPr/>
          </p:nvSpPr>
          <p:spPr>
            <a:xfrm>
              <a:off x="381000" y="1219200"/>
              <a:ext cx="4147645" cy="365555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rot="4831261">
              <a:off x="1029608" y="2131762"/>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p:cNvSpPr/>
            <p:nvPr/>
          </p:nvSpPr>
          <p:spPr>
            <a:xfrm rot="4738990">
              <a:off x="2157046" y="2627833"/>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rot="2626868">
              <a:off x="1570778" y="2312151"/>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rot="2584270">
              <a:off x="1706070" y="3169004"/>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rot="6934771">
              <a:off x="2066851" y="3665076"/>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rot="4831261">
              <a:off x="2633002" y="38037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p:cNvSpPr/>
            <p:nvPr/>
          </p:nvSpPr>
          <p:spPr>
            <a:xfrm rot="20227900">
              <a:off x="3442311" y="20315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528230" y="32194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p:cNvSpPr/>
            <p:nvPr/>
          </p:nvSpPr>
          <p:spPr>
            <a:xfrm rot="2266931">
              <a:off x="3216326" y="3196073"/>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p:cNvSpPr/>
            <p:nvPr/>
          </p:nvSpPr>
          <p:spPr>
            <a:xfrm>
              <a:off x="459257" y="2046872"/>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p:cNvSpPr/>
            <p:nvPr/>
          </p:nvSpPr>
          <p:spPr>
            <a:xfrm rot="18261933">
              <a:off x="3163918" y="379436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rot="6934771">
              <a:off x="2093073" y="435706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rot="20227900">
              <a:off x="3668088" y="225618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rot="4738990">
              <a:off x="439930" y="4279399"/>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528230" y="1426118"/>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p:cNvSpPr/>
            <p:nvPr/>
          </p:nvSpPr>
          <p:spPr>
            <a:xfrm rot="4596451">
              <a:off x="1067744" y="4358455"/>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rot="2626868">
              <a:off x="3863436" y="3174479"/>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2321519" y="1426118"/>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rot="4738990">
              <a:off x="3716530" y="405080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p:cNvSpPr/>
            <p:nvPr/>
          </p:nvSpPr>
          <p:spPr>
            <a:xfrm>
              <a:off x="2735355" y="452988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ounded Rectangle 104"/>
            <p:cNvSpPr/>
            <p:nvPr/>
          </p:nvSpPr>
          <p:spPr>
            <a:xfrm rot="4596451">
              <a:off x="3136925" y="1530576"/>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9" name="Picture 3" descr="C:\Users\JCAnderson\Documents\Courses\SynBio Bootcamp\_Whole-Cell Analysis\cytometry4.png"/>
          <p:cNvPicPr>
            <a:picLocks noChangeAspect="1" noChangeArrowheads="1"/>
          </p:cNvPicPr>
          <p:nvPr/>
        </p:nvPicPr>
        <p:blipFill>
          <a:blip r:embed="rId4" cstate="print"/>
          <a:srcRect/>
          <a:stretch>
            <a:fillRect/>
          </a:stretch>
        </p:blipFill>
        <p:spPr bwMode="auto">
          <a:xfrm>
            <a:off x="914400" y="4191000"/>
            <a:ext cx="2844800" cy="2324100"/>
          </a:xfrm>
          <a:prstGeom prst="rect">
            <a:avLst/>
          </a:prstGeom>
          <a:noFill/>
        </p:spPr>
      </p:pic>
      <p:pic>
        <p:nvPicPr>
          <p:cNvPr id="4100" name="Picture 4" descr="C:\Users\JCAnderson\Documents\Courses\SynBio Bootcamp\_Whole-Cell Analysis\cytometry5.png"/>
          <p:cNvPicPr>
            <a:picLocks noChangeAspect="1" noChangeArrowheads="1"/>
          </p:cNvPicPr>
          <p:nvPr/>
        </p:nvPicPr>
        <p:blipFill>
          <a:blip r:embed="rId5" cstate="print"/>
          <a:srcRect/>
          <a:stretch>
            <a:fillRect/>
          </a:stretch>
        </p:blipFill>
        <p:spPr bwMode="auto">
          <a:xfrm>
            <a:off x="5105400" y="4191000"/>
            <a:ext cx="2844800" cy="2324100"/>
          </a:xfrm>
          <a:prstGeom prst="rect">
            <a:avLst/>
          </a:prstGeom>
          <a:noFill/>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Normalization of Signal</a:t>
            </a:r>
            <a:endParaRPr lang="en-US" sz="2800" dirty="0">
              <a:solidFill>
                <a:srgbClr val="1F497D">
                  <a:lumMod val="20000"/>
                  <a:lumOff val="80000"/>
                </a:srgbClr>
              </a:solidFill>
              <a:latin typeface="Rockwell Extra Bold" pitchFamily="18" charset="0"/>
              <a:cs typeface="Arial" pitchFamily="34" charset="0"/>
            </a:endParaRPr>
          </a:p>
        </p:txBody>
      </p:sp>
      <p:grpSp>
        <p:nvGrpSpPr>
          <p:cNvPr id="2" name="Group 106"/>
          <p:cNvGrpSpPr/>
          <p:nvPr/>
        </p:nvGrpSpPr>
        <p:grpSpPr>
          <a:xfrm>
            <a:off x="5257800" y="990600"/>
            <a:ext cx="2912599" cy="2560090"/>
            <a:chOff x="4654940" y="1219200"/>
            <a:chExt cx="4158898" cy="3655551"/>
          </a:xfrm>
        </p:grpSpPr>
        <p:sp>
          <p:nvSpPr>
            <p:cNvPr id="55" name="Rectangle 54"/>
            <p:cNvSpPr/>
            <p:nvPr/>
          </p:nvSpPr>
          <p:spPr>
            <a:xfrm>
              <a:off x="4654940" y="1219200"/>
              <a:ext cx="4147645" cy="365555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4831261">
              <a:off x="5303548" y="2131762"/>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p:cNvSpPr/>
            <p:nvPr/>
          </p:nvSpPr>
          <p:spPr>
            <a:xfrm rot="4738990">
              <a:off x="6430986" y="2627833"/>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rot="2626868">
              <a:off x="5844718" y="2312151"/>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rot="2584270">
              <a:off x="5980010" y="3169004"/>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p:cNvSpPr/>
            <p:nvPr/>
          </p:nvSpPr>
          <p:spPr>
            <a:xfrm rot="6934771">
              <a:off x="6340791" y="3665076"/>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p:cNvSpPr/>
            <p:nvPr/>
          </p:nvSpPr>
          <p:spPr>
            <a:xfrm rot="4831261">
              <a:off x="6906942" y="3803707"/>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p:nvSpPr>
          <p:spPr>
            <a:xfrm rot="20227900">
              <a:off x="7716251" y="2031507"/>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4802170" y="3219407"/>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rot="2266931">
              <a:off x="7490266" y="3196073"/>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4733197" y="2046872"/>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rot="18261933">
              <a:off x="7437858" y="3794360"/>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rot="6934771">
              <a:off x="6367013" y="4357067"/>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rot="20227900">
              <a:off x="7942028" y="2256180"/>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p:cNvSpPr/>
            <p:nvPr/>
          </p:nvSpPr>
          <p:spPr>
            <a:xfrm rot="4738990">
              <a:off x="4713870" y="4279399"/>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4802170" y="1426118"/>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rot="4596451">
              <a:off x="5341684" y="4358455"/>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rot="2626868">
              <a:off x="8137376" y="3174479"/>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p:cNvSpPr/>
            <p:nvPr/>
          </p:nvSpPr>
          <p:spPr>
            <a:xfrm>
              <a:off x="6595459" y="1426118"/>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rot="4738990">
              <a:off x="7990470" y="4050800"/>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p:cNvSpPr/>
            <p:nvPr/>
          </p:nvSpPr>
          <p:spPr>
            <a:xfrm>
              <a:off x="7009295" y="4529887"/>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rot="4596451">
              <a:off x="7410865" y="1530576"/>
              <a:ext cx="676462" cy="225487"/>
            </a:xfrm>
            <a:prstGeom prst="roundRect">
              <a:avLst>
                <a:gd name="adj" fmla="val 50000"/>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105"/>
          <p:cNvGrpSpPr/>
          <p:nvPr/>
        </p:nvGrpSpPr>
        <p:grpSpPr>
          <a:xfrm>
            <a:off x="983860" y="990600"/>
            <a:ext cx="2912599" cy="2560090"/>
            <a:chOff x="381000" y="1219200"/>
            <a:chExt cx="4158898" cy="3655551"/>
          </a:xfrm>
        </p:grpSpPr>
        <p:sp>
          <p:nvSpPr>
            <p:cNvPr id="72" name="Rectangle 71"/>
            <p:cNvSpPr/>
            <p:nvPr/>
          </p:nvSpPr>
          <p:spPr>
            <a:xfrm>
              <a:off x="381000" y="1219200"/>
              <a:ext cx="4147645" cy="365555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rot="4831261">
              <a:off x="1029608" y="2131762"/>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p:cNvSpPr/>
            <p:nvPr/>
          </p:nvSpPr>
          <p:spPr>
            <a:xfrm rot="4738990">
              <a:off x="2157046" y="2627833"/>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rot="2626868">
              <a:off x="1570778" y="2312151"/>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rot="2584270">
              <a:off x="1706070" y="3169004"/>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rot="6934771">
              <a:off x="2066851" y="3665076"/>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rot="4831261">
              <a:off x="2633002" y="38037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p:cNvSpPr/>
            <p:nvPr/>
          </p:nvSpPr>
          <p:spPr>
            <a:xfrm rot="20227900">
              <a:off x="3442311" y="20315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528230" y="32194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p:cNvSpPr/>
            <p:nvPr/>
          </p:nvSpPr>
          <p:spPr>
            <a:xfrm rot="2266931">
              <a:off x="3216326" y="3196073"/>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p:cNvSpPr/>
            <p:nvPr/>
          </p:nvSpPr>
          <p:spPr>
            <a:xfrm>
              <a:off x="459257" y="2046872"/>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p:cNvSpPr/>
            <p:nvPr/>
          </p:nvSpPr>
          <p:spPr>
            <a:xfrm rot="18261933">
              <a:off x="3163918" y="379436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rot="6934771">
              <a:off x="2093073" y="435706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rot="20227900">
              <a:off x="3668088" y="225618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rot="4738990">
              <a:off x="439930" y="4279399"/>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528230" y="1426118"/>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p:cNvSpPr/>
            <p:nvPr/>
          </p:nvSpPr>
          <p:spPr>
            <a:xfrm rot="4596451">
              <a:off x="1067744" y="4358455"/>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rot="2626868">
              <a:off x="3863436" y="3174479"/>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2321519" y="1426118"/>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rot="4738990">
              <a:off x="3716530" y="405080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p:cNvSpPr/>
            <p:nvPr/>
          </p:nvSpPr>
          <p:spPr>
            <a:xfrm>
              <a:off x="2735355" y="452988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ounded Rectangle 104"/>
            <p:cNvSpPr/>
            <p:nvPr/>
          </p:nvSpPr>
          <p:spPr>
            <a:xfrm rot="4596451">
              <a:off x="3136925" y="1530576"/>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p:cNvSpPr/>
          <p:nvPr/>
        </p:nvSpPr>
        <p:spPr>
          <a:xfrm>
            <a:off x="5257800" y="3916910"/>
            <a:ext cx="2904718" cy="256009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rot="4831261">
            <a:off x="5712039" y="4556004"/>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4738990">
            <a:off x="6501617" y="4903417"/>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rot="2626868">
            <a:off x="6091037" y="4682336"/>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p:cNvSpPr/>
          <p:nvPr/>
        </p:nvSpPr>
        <p:spPr>
          <a:xfrm rot="2584270">
            <a:off x="6185786" y="5282415"/>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p:cNvSpPr/>
          <p:nvPr/>
        </p:nvSpPr>
        <p:spPr>
          <a:xfrm rot="6934771">
            <a:off x="6438451" y="5629829"/>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rot="4831261">
            <a:off x="6834943" y="5726916"/>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rot="20227900">
            <a:off x="7401726" y="4485793"/>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p:cNvSpPr/>
          <p:nvPr/>
        </p:nvSpPr>
        <p:spPr>
          <a:xfrm>
            <a:off x="5360910" y="5317714"/>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p:cNvSpPr/>
          <p:nvPr/>
        </p:nvSpPr>
        <p:spPr>
          <a:xfrm rot="2266931">
            <a:off x="7243462" y="5301372"/>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ounded Rectangle 105"/>
          <p:cNvSpPr/>
          <p:nvPr/>
        </p:nvSpPr>
        <p:spPr>
          <a:xfrm>
            <a:off x="5312606" y="4496553"/>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106"/>
          <p:cNvSpPr/>
          <p:nvPr/>
        </p:nvSpPr>
        <p:spPr>
          <a:xfrm rot="18261933">
            <a:off x="7206760" y="5720370"/>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107"/>
          <p:cNvSpPr/>
          <p:nvPr/>
        </p:nvSpPr>
        <p:spPr>
          <a:xfrm rot="6934771">
            <a:off x="6456815" y="6114451"/>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p:cNvSpPr/>
          <p:nvPr/>
        </p:nvSpPr>
        <p:spPr>
          <a:xfrm rot="20227900">
            <a:off x="7559845" y="4643138"/>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p:cNvSpPr/>
          <p:nvPr/>
        </p:nvSpPr>
        <p:spPr>
          <a:xfrm rot="4738990">
            <a:off x="5299070" y="6060057"/>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p:cNvSpPr/>
          <p:nvPr/>
        </p:nvSpPr>
        <p:spPr>
          <a:xfrm>
            <a:off x="5360910" y="4061821"/>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111"/>
          <p:cNvSpPr/>
          <p:nvPr/>
        </p:nvSpPr>
        <p:spPr>
          <a:xfrm rot="4596451">
            <a:off x="5738747" y="6115423"/>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p:cNvSpPr/>
          <p:nvPr/>
        </p:nvSpPr>
        <p:spPr>
          <a:xfrm rot="2626868">
            <a:off x="7696653" y="5286249"/>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p:cNvSpPr/>
          <p:nvPr/>
        </p:nvSpPr>
        <p:spPr>
          <a:xfrm>
            <a:off x="6616803" y="4061821"/>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p:cNvSpPr/>
          <p:nvPr/>
        </p:nvSpPr>
        <p:spPr>
          <a:xfrm rot="4738990">
            <a:off x="7593770" y="5899963"/>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p:cNvSpPr/>
          <p:nvPr/>
        </p:nvSpPr>
        <p:spPr>
          <a:xfrm>
            <a:off x="6906624" y="6235482"/>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ounded Rectangle 116"/>
          <p:cNvSpPr/>
          <p:nvPr/>
        </p:nvSpPr>
        <p:spPr>
          <a:xfrm rot="4596451">
            <a:off x="7187856" y="4134976"/>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983860" y="3916910"/>
            <a:ext cx="2904718" cy="256009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rot="4831261">
            <a:off x="1438099" y="4556004"/>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rot="4738990">
            <a:off x="2227677" y="4903417"/>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rot="2626868">
            <a:off x="1817097" y="4682336"/>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rot="2584270">
            <a:off x="1911846" y="5282415"/>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ounded Rectangle 123"/>
          <p:cNvSpPr/>
          <p:nvPr/>
        </p:nvSpPr>
        <p:spPr>
          <a:xfrm rot="6934771">
            <a:off x="2164511" y="5629829"/>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ounded Rectangle 124"/>
          <p:cNvSpPr/>
          <p:nvPr/>
        </p:nvSpPr>
        <p:spPr>
          <a:xfrm rot="4831261">
            <a:off x="2561003" y="5726916"/>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rot="20227900">
            <a:off x="3127786" y="4485793"/>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1086970" y="5317714"/>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rot="2266931">
            <a:off x="2969522" y="5301372"/>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1038666" y="4496553"/>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rot="18261933">
            <a:off x="2932820" y="5720370"/>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rot="6934771">
            <a:off x="2182875" y="6114451"/>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p:cNvSpPr/>
          <p:nvPr/>
        </p:nvSpPr>
        <p:spPr>
          <a:xfrm rot="20227900">
            <a:off x="3285905" y="4643138"/>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p:cNvSpPr/>
          <p:nvPr/>
        </p:nvSpPr>
        <p:spPr>
          <a:xfrm rot="4738990">
            <a:off x="1025130" y="6060057"/>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1086970" y="4061821"/>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134"/>
          <p:cNvSpPr/>
          <p:nvPr/>
        </p:nvSpPr>
        <p:spPr>
          <a:xfrm rot="4596451">
            <a:off x="1464807" y="6115423"/>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p:cNvSpPr/>
          <p:nvPr/>
        </p:nvSpPr>
        <p:spPr>
          <a:xfrm rot="2626868">
            <a:off x="3422713" y="5286249"/>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p:cNvSpPr/>
          <p:nvPr/>
        </p:nvSpPr>
        <p:spPr>
          <a:xfrm>
            <a:off x="2342863" y="4061821"/>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rot="4738990">
            <a:off x="3319830" y="5899963"/>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2632684" y="6235482"/>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rot="4596451">
            <a:off x="2913916" y="4134976"/>
            <a:ext cx="473746" cy="157915"/>
          </a:xfrm>
          <a:prstGeom prst="roundRect">
            <a:avLst>
              <a:gd name="adj" fmla="val 5000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923330"/>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Spectroscopy</a:t>
            </a:r>
            <a:endParaRPr lang="en-US" sz="3200" dirty="0" smtClean="0">
              <a:solidFill>
                <a:srgbClr val="1F497D">
                  <a:lumMod val="20000"/>
                  <a:lumOff val="80000"/>
                </a:srgbClr>
              </a:solidFill>
              <a:latin typeface="Rockwell Extra Bold" pitchFamily="18" charset="0"/>
              <a:cs typeface="Arial" pitchFamily="34" charset="0"/>
            </a:endParaRPr>
          </a:p>
          <a:p>
            <a:r>
              <a:rPr lang="en-US" dirty="0" smtClean="0">
                <a:solidFill>
                  <a:srgbClr val="1F497D">
                    <a:lumMod val="20000"/>
                    <a:lumOff val="80000"/>
                  </a:srgbClr>
                </a:solidFill>
                <a:latin typeface="Rockwell Extra Bold" pitchFamily="18" charset="0"/>
                <a:cs typeface="Arial" pitchFamily="34" charset="0"/>
              </a:rPr>
              <a:t>(Ensemble measurement of absorbance or scattering)</a:t>
            </a:r>
            <a:endParaRPr lang="en-US" sz="3200" dirty="0">
              <a:solidFill>
                <a:srgbClr val="1F497D">
                  <a:lumMod val="20000"/>
                  <a:lumOff val="80000"/>
                </a:srgbClr>
              </a:solidFill>
              <a:latin typeface="Rockwell Extra Bold" pitchFamily="18" charset="0"/>
              <a:cs typeface="Arial" pitchFamily="34" charset="0"/>
            </a:endParaRPr>
          </a:p>
        </p:txBody>
      </p:sp>
      <p:pic>
        <p:nvPicPr>
          <p:cNvPr id="5122" name="Picture 2"/>
          <p:cNvPicPr>
            <a:picLocks noChangeAspect="1" noChangeArrowheads="1"/>
          </p:cNvPicPr>
          <p:nvPr/>
        </p:nvPicPr>
        <p:blipFill>
          <a:blip r:embed="rId3" cstate="print"/>
          <a:srcRect/>
          <a:stretch>
            <a:fillRect/>
          </a:stretch>
        </p:blipFill>
        <p:spPr bwMode="auto">
          <a:xfrm>
            <a:off x="6629400" y="1066800"/>
            <a:ext cx="2514600" cy="2514600"/>
          </a:xfrm>
          <a:prstGeom prst="rect">
            <a:avLst/>
          </a:prstGeom>
          <a:noFill/>
          <a:ln w="9525">
            <a:noFill/>
            <a:miter lim="800000"/>
            <a:headEnd/>
            <a:tailEnd/>
          </a:ln>
          <a:effectLst/>
        </p:spPr>
      </p:pic>
      <p:sp>
        <p:nvSpPr>
          <p:cNvPr id="6" name="Rectangle 5"/>
          <p:cNvSpPr/>
          <p:nvPr/>
        </p:nvSpPr>
        <p:spPr>
          <a:xfrm>
            <a:off x="152400" y="1143000"/>
            <a:ext cx="3352800" cy="3477875"/>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Hit it with a band of light at a particular wavelength, measure what is “transmitted” through, calculate the “</a:t>
            </a:r>
            <a:r>
              <a:rPr lang="en-US" sz="2000" dirty="0">
                <a:solidFill>
                  <a:schemeClr val="accent2">
                    <a:lumMod val="40000"/>
                    <a:lumOff val="60000"/>
                  </a:schemeClr>
                </a:solidFill>
                <a:latin typeface="Calibri" pitchFamily="34" charset="0"/>
              </a:rPr>
              <a:t>absorbance</a:t>
            </a:r>
            <a:r>
              <a:rPr lang="en-US" sz="2000" dirty="0" smtClean="0">
                <a:solidFill>
                  <a:srgbClr val="1F497D">
                    <a:lumMod val="20000"/>
                    <a:lumOff val="80000"/>
                  </a:srgbClr>
                </a:solidFill>
                <a:latin typeface="Calibri" pitchFamily="34" charset="0"/>
              </a:rPr>
              <a:t>”</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Requires a </a:t>
            </a:r>
            <a:r>
              <a:rPr lang="en-US" sz="2000" dirty="0" err="1">
                <a:solidFill>
                  <a:schemeClr val="accent2">
                    <a:lumMod val="40000"/>
                    <a:lumOff val="60000"/>
                  </a:schemeClr>
                </a:solidFill>
                <a:latin typeface="Calibri" pitchFamily="34" charset="0"/>
              </a:rPr>
              <a:t>chromophore</a:t>
            </a:r>
            <a:r>
              <a:rPr lang="en-US" sz="2000" dirty="0" smtClean="0">
                <a:solidFill>
                  <a:srgbClr val="1F497D">
                    <a:lumMod val="20000"/>
                    <a:lumOff val="80000"/>
                  </a:srgbClr>
                </a:solidFill>
                <a:latin typeface="Calibri" pitchFamily="34" charset="0"/>
              </a:rPr>
              <a:t>, either a colored product in the cell, or the product of a </a:t>
            </a:r>
            <a:r>
              <a:rPr lang="en-US" sz="2000" dirty="0" err="1" smtClean="0">
                <a:solidFill>
                  <a:srgbClr val="1F497D">
                    <a:lumMod val="20000"/>
                    <a:lumOff val="80000"/>
                  </a:srgbClr>
                </a:solidFill>
                <a:latin typeface="Calibri" pitchFamily="34" charset="0"/>
              </a:rPr>
              <a:t>chromogenic</a:t>
            </a:r>
            <a:r>
              <a:rPr lang="en-US" sz="2000" dirty="0" smtClean="0">
                <a:solidFill>
                  <a:srgbClr val="1F497D">
                    <a:lumMod val="20000"/>
                    <a:lumOff val="80000"/>
                  </a:srgbClr>
                </a:solidFill>
                <a:latin typeface="Calibri" pitchFamily="34" charset="0"/>
              </a:rPr>
              <a:t> substrate</a:t>
            </a:r>
          </a:p>
        </p:txBody>
      </p:sp>
      <p:pic>
        <p:nvPicPr>
          <p:cNvPr id="6146" name="Picture 2"/>
          <p:cNvPicPr>
            <a:picLocks noChangeAspect="1" noChangeArrowheads="1"/>
          </p:cNvPicPr>
          <p:nvPr/>
        </p:nvPicPr>
        <p:blipFill>
          <a:blip r:embed="rId4" cstate="print"/>
          <a:srcRect/>
          <a:stretch>
            <a:fillRect/>
          </a:stretch>
        </p:blipFill>
        <p:spPr bwMode="auto">
          <a:xfrm>
            <a:off x="3676650" y="1066800"/>
            <a:ext cx="2933700" cy="2514600"/>
          </a:xfrm>
          <a:prstGeom prst="rect">
            <a:avLst/>
          </a:prstGeom>
          <a:noFill/>
          <a:ln w="9525">
            <a:noFill/>
            <a:miter lim="800000"/>
            <a:headEnd/>
            <a:tailEnd/>
          </a:ln>
          <a:effectLst/>
        </p:spPr>
      </p:pic>
      <p:pic>
        <p:nvPicPr>
          <p:cNvPr id="6149" name="Picture 5" descr="C:\Users\JCAnderson\Documents\Courses\SynBio Bootcamp\_Whole-Cell Analysis\140px-O-Nitrophenol.svg.png"/>
          <p:cNvPicPr>
            <a:picLocks noChangeAspect="1" noChangeArrowheads="1"/>
          </p:cNvPicPr>
          <p:nvPr/>
        </p:nvPicPr>
        <p:blipFill>
          <a:blip r:embed="rId5" cstate="print"/>
          <a:srcRect/>
          <a:stretch>
            <a:fillRect/>
          </a:stretch>
        </p:blipFill>
        <p:spPr bwMode="auto">
          <a:xfrm>
            <a:off x="1066800" y="4800600"/>
            <a:ext cx="1778000" cy="1625600"/>
          </a:xfrm>
          <a:prstGeom prst="rect">
            <a:avLst/>
          </a:prstGeom>
          <a:noFill/>
        </p:spPr>
      </p:pic>
      <p:sp>
        <p:nvSpPr>
          <p:cNvPr id="12" name="Rectangle 11"/>
          <p:cNvSpPr/>
          <p:nvPr/>
        </p:nvSpPr>
        <p:spPr>
          <a:xfrm>
            <a:off x="3810000" y="3810000"/>
            <a:ext cx="4953000" cy="2862322"/>
          </a:xfrm>
          <a:prstGeom prst="rect">
            <a:avLst/>
          </a:prstGeom>
        </p:spPr>
        <p:txBody>
          <a:bodyPr wrap="square">
            <a:spAutoFit/>
          </a:bodyPr>
          <a:lstStyle/>
          <a:p>
            <a:pPr marL="457200" indent="-457200">
              <a:buFont typeface="Wingdings" pitchFamily="2" charset="2"/>
              <a:buChar char="§"/>
            </a:pPr>
            <a:r>
              <a:rPr lang="en-US" sz="2000" dirty="0">
                <a:solidFill>
                  <a:schemeClr val="accent2">
                    <a:lumMod val="40000"/>
                    <a:lumOff val="60000"/>
                  </a:schemeClr>
                </a:solidFill>
                <a:latin typeface="Calibri" pitchFamily="34" charset="0"/>
              </a:rPr>
              <a:t>Scattering</a:t>
            </a:r>
            <a:r>
              <a:rPr lang="en-US" sz="2000" dirty="0" smtClean="0">
                <a:solidFill>
                  <a:srgbClr val="1F497D">
                    <a:lumMod val="20000"/>
                    <a:lumOff val="80000"/>
                  </a:srgbClr>
                </a:solidFill>
                <a:latin typeface="Calibri" pitchFamily="34" charset="0"/>
              </a:rPr>
              <a:t> is measured the same way as absorbance (the signals are always superimposed)</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Based on the </a:t>
            </a:r>
            <a:r>
              <a:rPr lang="en-US" sz="2000" dirty="0">
                <a:solidFill>
                  <a:schemeClr val="accent2">
                    <a:lumMod val="40000"/>
                    <a:lumOff val="60000"/>
                  </a:schemeClr>
                </a:solidFill>
                <a:latin typeface="Calibri" pitchFamily="34" charset="0"/>
              </a:rPr>
              <a:t>deflection</a:t>
            </a:r>
            <a:r>
              <a:rPr lang="en-US" sz="2000" dirty="0" smtClean="0">
                <a:solidFill>
                  <a:srgbClr val="1F497D">
                    <a:lumMod val="20000"/>
                    <a:lumOff val="80000"/>
                  </a:srgbClr>
                </a:solidFill>
                <a:latin typeface="Calibri" pitchFamily="34" charset="0"/>
              </a:rPr>
              <a:t> of radiation by large(</a:t>
            </a:r>
            <a:r>
              <a:rPr lang="en-US" sz="2000" dirty="0" err="1" smtClean="0">
                <a:solidFill>
                  <a:srgbClr val="1F497D">
                    <a:lumMod val="20000"/>
                    <a:lumOff val="80000"/>
                  </a:srgbClr>
                </a:solidFill>
                <a:latin typeface="Calibri" pitchFamily="34" charset="0"/>
              </a:rPr>
              <a:t>ish</a:t>
            </a:r>
            <a:r>
              <a:rPr lang="en-US" sz="2000" dirty="0" smtClean="0">
                <a:solidFill>
                  <a:srgbClr val="1F497D">
                    <a:lumMod val="20000"/>
                    <a:lumOff val="80000"/>
                  </a:srgbClr>
                </a:solidFill>
                <a:latin typeface="Calibri" pitchFamily="34" charset="0"/>
              </a:rPr>
              <a:t>) particles</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Typically done for bacteria at </a:t>
            </a:r>
            <a:r>
              <a:rPr lang="en-US" sz="2000" dirty="0">
                <a:solidFill>
                  <a:schemeClr val="accent2">
                    <a:lumMod val="40000"/>
                    <a:lumOff val="60000"/>
                  </a:schemeClr>
                </a:solidFill>
                <a:latin typeface="Calibri" pitchFamily="34" charset="0"/>
              </a:rPr>
              <a:t>600nm</a:t>
            </a:r>
            <a:r>
              <a:rPr lang="en-US" sz="2000" dirty="0" smtClean="0">
                <a:solidFill>
                  <a:srgbClr val="1F497D">
                    <a:lumMod val="20000"/>
                    <a:lumOff val="80000"/>
                  </a:srgbClr>
                </a:solidFill>
                <a:latin typeface="Calibri" pitchFamily="34" charset="0"/>
              </a:rPr>
              <a:t>, the product of which is an OD_600 measurement, referred to as the </a:t>
            </a:r>
            <a:r>
              <a:rPr lang="en-US" sz="2000" dirty="0">
                <a:solidFill>
                  <a:schemeClr val="accent2">
                    <a:lumMod val="40000"/>
                    <a:lumOff val="60000"/>
                  </a:schemeClr>
                </a:solidFill>
                <a:latin typeface="Calibri" pitchFamily="34" charset="0"/>
              </a:rPr>
              <a:t>“optical density”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861774"/>
          </a:xfrm>
          <a:prstGeom prst="rect">
            <a:avLst/>
          </a:prstGeom>
          <a:noFill/>
          <a:ln w="9525">
            <a:noFill/>
            <a:miter lim="800000"/>
            <a:headEnd/>
            <a:tailEnd/>
          </a:ln>
        </p:spPr>
        <p:txBody>
          <a:bodyPr wrap="square">
            <a:spAutoFit/>
          </a:bodyPr>
          <a:lstStyle/>
          <a:p>
            <a:r>
              <a:rPr lang="en-US" sz="3200" dirty="0" err="1" smtClean="0">
                <a:solidFill>
                  <a:srgbClr val="1F497D">
                    <a:lumMod val="20000"/>
                    <a:lumOff val="80000"/>
                  </a:srgbClr>
                </a:solidFill>
                <a:latin typeface="Rockwell Extra Bold" pitchFamily="18" charset="0"/>
                <a:cs typeface="Arial" pitchFamily="34" charset="0"/>
              </a:rPr>
              <a:t>Fluorimetry</a:t>
            </a:r>
            <a:endParaRPr lang="en-US" sz="3200" dirty="0" smtClean="0">
              <a:solidFill>
                <a:srgbClr val="1F497D">
                  <a:lumMod val="20000"/>
                  <a:lumOff val="80000"/>
                </a:srgbClr>
              </a:solidFill>
              <a:latin typeface="Rockwell Extra Bold" pitchFamily="18" charset="0"/>
              <a:cs typeface="Arial" pitchFamily="34" charset="0"/>
            </a:endParaRPr>
          </a:p>
          <a:p>
            <a:r>
              <a:rPr lang="en-US" dirty="0" smtClean="0">
                <a:solidFill>
                  <a:srgbClr val="1F497D">
                    <a:lumMod val="20000"/>
                    <a:lumOff val="80000"/>
                  </a:srgbClr>
                </a:solidFill>
                <a:latin typeface="Rockwell Extra Bold" pitchFamily="18" charset="0"/>
                <a:cs typeface="Arial" pitchFamily="34" charset="0"/>
              </a:rPr>
              <a:t>(Ensemble measurement of fluorescence)</a:t>
            </a:r>
            <a:endParaRPr lang="en-US" sz="3200" dirty="0">
              <a:solidFill>
                <a:srgbClr val="1F497D">
                  <a:lumMod val="20000"/>
                  <a:lumOff val="80000"/>
                </a:srgbClr>
              </a:solidFill>
              <a:latin typeface="Rockwell Extra Bold" pitchFamily="18" charset="0"/>
              <a:cs typeface="Arial" pitchFamily="34" charset="0"/>
            </a:endParaRPr>
          </a:p>
        </p:txBody>
      </p:sp>
      <p:pic>
        <p:nvPicPr>
          <p:cNvPr id="5122" name="Picture 2"/>
          <p:cNvPicPr>
            <a:picLocks noChangeAspect="1" noChangeArrowheads="1"/>
          </p:cNvPicPr>
          <p:nvPr/>
        </p:nvPicPr>
        <p:blipFill>
          <a:blip r:embed="rId3" cstate="print"/>
          <a:srcRect/>
          <a:stretch>
            <a:fillRect/>
          </a:stretch>
        </p:blipFill>
        <p:spPr bwMode="auto">
          <a:xfrm>
            <a:off x="6629400" y="1066800"/>
            <a:ext cx="2514600" cy="2514600"/>
          </a:xfrm>
          <a:prstGeom prst="rect">
            <a:avLst/>
          </a:prstGeom>
          <a:noFill/>
          <a:ln w="9525">
            <a:noFill/>
            <a:miter lim="800000"/>
            <a:headEnd/>
            <a:tailEnd/>
          </a:ln>
          <a:effectLst/>
        </p:spPr>
      </p:pic>
      <p:pic>
        <p:nvPicPr>
          <p:cNvPr id="5124" name="Picture 4" descr="C:\Users\JCAnderson\Documents\Courses\SynBio Bootcamp\_Whole-Cell Analysis\fluorescence1.png"/>
          <p:cNvPicPr>
            <a:picLocks noChangeAspect="1" noChangeArrowheads="1"/>
          </p:cNvPicPr>
          <p:nvPr/>
        </p:nvPicPr>
        <p:blipFill>
          <a:blip r:embed="rId4" cstate="print"/>
          <a:srcRect/>
          <a:stretch>
            <a:fillRect/>
          </a:stretch>
        </p:blipFill>
        <p:spPr bwMode="auto">
          <a:xfrm>
            <a:off x="1066800" y="1295400"/>
            <a:ext cx="2971800" cy="2429884"/>
          </a:xfrm>
          <a:prstGeom prst="rect">
            <a:avLst/>
          </a:prstGeom>
          <a:noFill/>
        </p:spPr>
      </p:pic>
      <p:sp>
        <p:nvSpPr>
          <p:cNvPr id="6" name="Rectangle 5"/>
          <p:cNvSpPr/>
          <p:nvPr/>
        </p:nvSpPr>
        <p:spPr>
          <a:xfrm>
            <a:off x="457200" y="3962400"/>
            <a:ext cx="5181600" cy="2246769"/>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Hit it with a band of light with one color at the “</a:t>
            </a:r>
            <a:r>
              <a:rPr lang="en-US" sz="2000" dirty="0">
                <a:solidFill>
                  <a:schemeClr val="accent2">
                    <a:lumMod val="40000"/>
                    <a:lumOff val="60000"/>
                  </a:schemeClr>
                </a:solidFill>
                <a:latin typeface="Calibri" pitchFamily="34" charset="0"/>
              </a:rPr>
              <a:t>Excitation</a:t>
            </a:r>
            <a:r>
              <a:rPr lang="en-US" sz="2000" dirty="0" smtClean="0">
                <a:solidFill>
                  <a:srgbClr val="1F497D">
                    <a:lumMod val="20000"/>
                    <a:lumOff val="80000"/>
                  </a:srgbClr>
                </a:solidFill>
                <a:latin typeface="Calibri" pitchFamily="34" charset="0"/>
              </a:rPr>
              <a:t> Wavelength,” monitor the “</a:t>
            </a:r>
            <a:r>
              <a:rPr lang="en-US" sz="2000" dirty="0">
                <a:solidFill>
                  <a:schemeClr val="accent2">
                    <a:lumMod val="40000"/>
                    <a:lumOff val="60000"/>
                  </a:schemeClr>
                </a:solidFill>
                <a:latin typeface="Calibri" pitchFamily="34" charset="0"/>
              </a:rPr>
              <a:t>Emission</a:t>
            </a:r>
            <a:r>
              <a:rPr lang="en-US" sz="2000" dirty="0" smtClean="0">
                <a:solidFill>
                  <a:srgbClr val="1F497D">
                    <a:lumMod val="20000"/>
                    <a:lumOff val="80000"/>
                  </a:srgbClr>
                </a:solidFill>
                <a:latin typeface="Calibri" pitchFamily="34" charset="0"/>
              </a:rPr>
              <a:t> Wavelength”</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Requires a small molecule </a:t>
            </a:r>
            <a:r>
              <a:rPr lang="en-US" sz="2000" dirty="0" err="1">
                <a:solidFill>
                  <a:schemeClr val="accent2">
                    <a:lumMod val="40000"/>
                    <a:lumOff val="60000"/>
                  </a:schemeClr>
                </a:solidFill>
                <a:latin typeface="Calibri" pitchFamily="34" charset="0"/>
              </a:rPr>
              <a:t>fluorophore</a:t>
            </a:r>
            <a:r>
              <a:rPr lang="en-US" sz="2000" dirty="0" smtClean="0">
                <a:solidFill>
                  <a:srgbClr val="1F497D">
                    <a:lumMod val="20000"/>
                    <a:lumOff val="80000"/>
                  </a:srgbClr>
                </a:solidFill>
                <a:latin typeface="Calibri" pitchFamily="34" charset="0"/>
              </a:rPr>
              <a:t> or fluorescent protein</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There is always an </a:t>
            </a:r>
            <a:r>
              <a:rPr lang="en-US" sz="2000" dirty="0" err="1">
                <a:solidFill>
                  <a:schemeClr val="accent2">
                    <a:lumMod val="40000"/>
                    <a:lumOff val="60000"/>
                  </a:schemeClr>
                </a:solidFill>
                <a:latin typeface="Calibri" pitchFamily="34" charset="0"/>
              </a:rPr>
              <a:t>autofluorescence</a:t>
            </a:r>
            <a:r>
              <a:rPr lang="en-US" sz="2000" dirty="0" smtClean="0">
                <a:solidFill>
                  <a:srgbClr val="1F497D">
                    <a:lumMod val="20000"/>
                    <a:lumOff val="80000"/>
                  </a:srgbClr>
                </a:solidFill>
                <a:latin typeface="Calibri" pitchFamily="34" charset="0"/>
              </a:rPr>
              <a:t> background that can mask low signals</a:t>
            </a:r>
          </a:p>
        </p:txBody>
      </p:sp>
      <p:sp>
        <p:nvSpPr>
          <p:cNvPr id="7" name="Rectangle 6"/>
          <p:cNvSpPr/>
          <p:nvPr/>
        </p:nvSpPr>
        <p:spPr>
          <a:xfrm>
            <a:off x="5867400" y="4800600"/>
            <a:ext cx="2895600" cy="646331"/>
          </a:xfrm>
          <a:prstGeom prst="rect">
            <a:avLst/>
          </a:prstGeom>
        </p:spPr>
        <p:txBody>
          <a:bodyPr wrap="square">
            <a:spAutoFit/>
          </a:bodyPr>
          <a:lstStyle/>
          <a:p>
            <a:pPr marL="457200" indent="-457200">
              <a:buFont typeface="Wingdings" pitchFamily="2" charset="2"/>
              <a:buChar char="§"/>
            </a:pPr>
            <a:r>
              <a:rPr lang="en-US" dirty="0" smtClean="0">
                <a:solidFill>
                  <a:schemeClr val="accent2">
                    <a:lumMod val="20000"/>
                    <a:lumOff val="80000"/>
                  </a:schemeClr>
                </a:solidFill>
                <a:latin typeface="Calibri" pitchFamily="34" charset="0"/>
              </a:rPr>
              <a:t>Requires normalization of signal optical density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954107"/>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Normalization for OD</a:t>
            </a:r>
          </a:p>
          <a:p>
            <a:r>
              <a:rPr lang="en-US" sz="2000" dirty="0" smtClean="0">
                <a:solidFill>
                  <a:srgbClr val="1F497D">
                    <a:lumMod val="20000"/>
                    <a:lumOff val="80000"/>
                  </a:srgbClr>
                </a:solidFill>
                <a:latin typeface="Rockwell Extra Bold" pitchFamily="18" charset="0"/>
                <a:cs typeface="Arial" pitchFamily="34" charset="0"/>
              </a:rPr>
              <a:t>(</a:t>
            </a:r>
            <a:r>
              <a:rPr lang="en-US" sz="2000" dirty="0" smtClean="0">
                <a:solidFill>
                  <a:schemeClr val="accent2">
                    <a:lumMod val="20000"/>
                    <a:lumOff val="80000"/>
                  </a:schemeClr>
                </a:solidFill>
                <a:latin typeface="Rockwell Extra Bold" pitchFamily="18" charset="0"/>
                <a:cs typeface="Arial" pitchFamily="34" charset="0"/>
              </a:rPr>
              <a:t>O</a:t>
            </a:r>
            <a:r>
              <a:rPr lang="en-US" sz="2000" dirty="0" smtClean="0">
                <a:solidFill>
                  <a:srgbClr val="1F497D">
                    <a:lumMod val="20000"/>
                    <a:lumOff val="80000"/>
                  </a:srgbClr>
                </a:solidFill>
                <a:latin typeface="Rockwell Extra Bold" pitchFamily="18" charset="0"/>
                <a:cs typeface="Arial" pitchFamily="34" charset="0"/>
              </a:rPr>
              <a:t>ptical </a:t>
            </a:r>
            <a:r>
              <a:rPr lang="en-US" sz="2000" dirty="0" smtClean="0">
                <a:solidFill>
                  <a:schemeClr val="accent2">
                    <a:lumMod val="20000"/>
                    <a:lumOff val="80000"/>
                  </a:schemeClr>
                </a:solidFill>
                <a:latin typeface="Rockwell Extra Bold" pitchFamily="18" charset="0"/>
                <a:cs typeface="Arial" pitchFamily="34" charset="0"/>
              </a:rPr>
              <a:t>D</a:t>
            </a:r>
            <a:r>
              <a:rPr lang="en-US" sz="2000" dirty="0" smtClean="0">
                <a:solidFill>
                  <a:srgbClr val="1F497D">
                    <a:lumMod val="20000"/>
                    <a:lumOff val="80000"/>
                  </a:srgbClr>
                </a:solidFill>
                <a:latin typeface="Rockwell Extra Bold" pitchFamily="18" charset="0"/>
                <a:cs typeface="Arial" pitchFamily="34" charset="0"/>
              </a:rPr>
              <a:t>ensity,  for ensemble measurements)</a:t>
            </a:r>
            <a:endParaRPr lang="en-US" sz="2800" dirty="0">
              <a:solidFill>
                <a:srgbClr val="1F497D">
                  <a:lumMod val="20000"/>
                  <a:lumOff val="80000"/>
                </a:srgbClr>
              </a:solidFill>
              <a:latin typeface="Rockwell Extra Bold" pitchFamily="18" charset="0"/>
              <a:cs typeface="Arial" pitchFamily="34" charset="0"/>
            </a:endParaRPr>
          </a:p>
        </p:txBody>
      </p:sp>
      <p:sp>
        <p:nvSpPr>
          <p:cNvPr id="52" name="Rectangle 51"/>
          <p:cNvSpPr/>
          <p:nvPr/>
        </p:nvSpPr>
        <p:spPr>
          <a:xfrm>
            <a:off x="311540" y="1219200"/>
            <a:ext cx="4147645" cy="365555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4831261">
            <a:off x="960148" y="2131762"/>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rot="20227900">
            <a:off x="1320928" y="2627833"/>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952293" y="1770981"/>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2266931">
            <a:off x="2313074" y="2267054"/>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4738990">
            <a:off x="2087586" y="2627833"/>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448366" y="3123906"/>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3868031">
            <a:off x="509174" y="2672932"/>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4596451">
            <a:off x="869953" y="3169004"/>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2626868">
            <a:off x="1501318" y="2312151"/>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18261933">
            <a:off x="2718951" y="2808224"/>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2584270">
            <a:off x="1636610" y="3169004"/>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6934771">
            <a:off x="1997391" y="3665076"/>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4831261">
            <a:off x="2563542" y="38037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20227900">
            <a:off x="3372851" y="20315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58770" y="32194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rot="2266931">
            <a:off x="3146866" y="3196073"/>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rot="4738990">
            <a:off x="3537555" y="27015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389797" y="2046872"/>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rot="3868031">
            <a:off x="1333677" y="3874294"/>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rot="4596451">
            <a:off x="2791574" y="2013386"/>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rot="2626868">
            <a:off x="1201445" y="1697771"/>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rot="18261933">
            <a:off x="3094458" y="379436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rot="2584270">
            <a:off x="858447" y="3902812"/>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rot="6934771">
            <a:off x="2023613" y="435706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rot="4831261">
            <a:off x="1528953" y="4355489"/>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rot="20227900">
            <a:off x="3674829" y="217998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3493567" y="3978106"/>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rot="2266931">
            <a:off x="1353577" y="3334018"/>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rot="4738990">
            <a:off x="522870" y="4355598"/>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458770" y="1426118"/>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rot="3868031">
            <a:off x="1885457" y="290867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rot="4596451">
            <a:off x="998284" y="4358455"/>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rot="2626868">
            <a:off x="3641575" y="3326879"/>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rot="18261933">
            <a:off x="3577268" y="427717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rot="2584270">
            <a:off x="2306874" y="3971784"/>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rot="20227900">
            <a:off x="338054" y="2652261"/>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2252059" y="1426118"/>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rot="2266931">
            <a:off x="3698647" y="1540729"/>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rot="4738990">
            <a:off x="3882419" y="4080961"/>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2665895" y="452988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rot="4596451">
            <a:off x="3067465" y="1530576"/>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p:cNvSpPr/>
          <p:nvPr/>
        </p:nvSpPr>
        <p:spPr>
          <a:xfrm rot="2626868">
            <a:off x="304800" y="3835923"/>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654940" y="1219200"/>
            <a:ext cx="4147645" cy="365555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4831261">
            <a:off x="5303548" y="2131762"/>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p:cNvSpPr/>
          <p:nvPr/>
        </p:nvSpPr>
        <p:spPr>
          <a:xfrm rot="4738990">
            <a:off x="6430986" y="2627833"/>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rot="2626868">
            <a:off x="5844718" y="2312151"/>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rot="2584270">
            <a:off x="5980010" y="3169004"/>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p:cNvSpPr/>
          <p:nvPr/>
        </p:nvSpPr>
        <p:spPr>
          <a:xfrm rot="6934771">
            <a:off x="6340791" y="3665076"/>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p:cNvSpPr/>
          <p:nvPr/>
        </p:nvSpPr>
        <p:spPr>
          <a:xfrm rot="4831261">
            <a:off x="6906942" y="38037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p:nvSpPr>
        <p:spPr>
          <a:xfrm rot="20227900">
            <a:off x="7716251" y="20315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4802170" y="321940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rot="2266931">
            <a:off x="7490266" y="3196073"/>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4733197" y="2046872"/>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rot="18261933">
            <a:off x="7437858" y="379436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rot="6934771">
            <a:off x="6367013" y="435706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rot="20227900">
            <a:off x="7942028" y="225618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p:cNvSpPr/>
          <p:nvPr/>
        </p:nvSpPr>
        <p:spPr>
          <a:xfrm rot="4738990">
            <a:off x="4713870" y="4279399"/>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4802170" y="1426118"/>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rot="4596451">
            <a:off x="5341684" y="4358455"/>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rot="2626868">
            <a:off x="8137376" y="3174479"/>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p:cNvSpPr/>
          <p:nvPr/>
        </p:nvSpPr>
        <p:spPr>
          <a:xfrm>
            <a:off x="6595459" y="1426118"/>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rot="4738990">
            <a:off x="7990470" y="4050800"/>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p:cNvSpPr/>
          <p:nvPr/>
        </p:nvSpPr>
        <p:spPr>
          <a:xfrm>
            <a:off x="7009295" y="4529887"/>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rot="4596451">
            <a:off x="7410865" y="1530576"/>
            <a:ext cx="676462" cy="225487"/>
          </a:xfrm>
          <a:prstGeom prst="round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533400" y="5029200"/>
            <a:ext cx="8001000" cy="1384995"/>
          </a:xfrm>
          <a:prstGeom prst="rect">
            <a:avLst/>
          </a:prstGeom>
          <a:noFill/>
        </p:spPr>
        <p:txBody>
          <a:bodyPr wrap="square" rtlCol="0">
            <a:spAutoFit/>
          </a:bodyPr>
          <a:lstStyle/>
          <a:p>
            <a:r>
              <a:rPr lang="en-US" sz="2800" dirty="0" smtClean="0">
                <a:solidFill>
                  <a:schemeClr val="tx2">
                    <a:lumMod val="20000"/>
                    <a:lumOff val="80000"/>
                  </a:schemeClr>
                </a:solidFill>
              </a:rPr>
              <a:t>Fluorescence        0.86                                               0.42</a:t>
            </a:r>
          </a:p>
          <a:p>
            <a:r>
              <a:rPr lang="en-US" sz="2800" dirty="0" smtClean="0">
                <a:solidFill>
                  <a:schemeClr val="tx2">
                    <a:lumMod val="20000"/>
                    <a:lumOff val="80000"/>
                  </a:schemeClr>
                </a:solidFill>
              </a:rPr>
              <a:t>OD_600                 0.44                                               0.22</a:t>
            </a:r>
          </a:p>
          <a:p>
            <a:r>
              <a:rPr lang="en-US" sz="2800" dirty="0" smtClean="0">
                <a:solidFill>
                  <a:schemeClr val="tx2">
                    <a:lumMod val="20000"/>
                    <a:lumOff val="80000"/>
                  </a:schemeClr>
                </a:solidFill>
              </a:rPr>
              <a:t>Ratio                      2.0                                                  1.9</a:t>
            </a:r>
            <a:endParaRPr lang="en-US" sz="2800" dirty="0">
              <a:solidFill>
                <a:schemeClr val="tx2">
                  <a:lumMod val="20000"/>
                  <a:lumOff val="80000"/>
                </a:schemeClr>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0" y="1349514"/>
            <a:ext cx="9144000" cy="707886"/>
          </a:xfrm>
          <a:prstGeom prst="rect">
            <a:avLst/>
          </a:prstGeom>
          <a:noFill/>
          <a:ln w="9525">
            <a:noFill/>
            <a:miter lim="800000"/>
            <a:headEnd/>
            <a:tailEnd/>
          </a:ln>
        </p:spPr>
        <p:txBody>
          <a:bodyPr wrap="square">
            <a:spAutoFit/>
          </a:bodyPr>
          <a:lstStyle/>
          <a:p>
            <a:pPr algn="ctr"/>
            <a:r>
              <a:rPr lang="en-US" sz="4000" dirty="0" smtClean="0">
                <a:solidFill>
                  <a:prstClr val="white"/>
                </a:solidFill>
                <a:latin typeface="Rockwell Extra Bold" pitchFamily="18" charset="0"/>
                <a:cs typeface="Arial" pitchFamily="34" charset="0"/>
              </a:rPr>
              <a:t>Biochemical Assays</a:t>
            </a:r>
            <a:endParaRPr lang="en-US" sz="4000" dirty="0">
              <a:solidFill>
                <a:prstClr val="white"/>
              </a:solidFill>
              <a:latin typeface="Rockwell Extra Bold" pitchFamily="18" charset="0"/>
              <a:cs typeface="Arial"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2209800"/>
            <a:ext cx="3098413" cy="4419047"/>
          </a:xfrm>
          <a:prstGeom prst="rect">
            <a:avLst/>
          </a:prstGeom>
        </p:spPr>
      </p:pic>
    </p:spTree>
    <p:extLst>
      <p:ext uri="{BB962C8B-B14F-4D97-AF65-F5344CB8AC3E}">
        <p14:creationId xmlns:p14="http://schemas.microsoft.com/office/powerpoint/2010/main" val="374833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Enzymatic Reporter Assays</a:t>
            </a:r>
            <a:endParaRPr lang="en-US" sz="3200" dirty="0">
              <a:solidFill>
                <a:srgbClr val="1F497D">
                  <a:lumMod val="20000"/>
                  <a:lumOff val="80000"/>
                </a:srgbClr>
              </a:solidFill>
              <a:latin typeface="Rockwell Extra Bold" pitchFamily="18" charset="0"/>
              <a:cs typeface="Arial" pitchFamily="34" charset="0"/>
            </a:endParaRPr>
          </a:p>
        </p:txBody>
      </p:sp>
      <p:pic>
        <p:nvPicPr>
          <p:cNvPr id="8194" name="Picture 2" descr="C:\Users\JCAnderson\Documents\Courses\SynBio Bootcamp\_Whole-Cell Analysis\galactopyranoside1.png"/>
          <p:cNvPicPr>
            <a:picLocks noChangeAspect="1" noChangeArrowheads="1"/>
          </p:cNvPicPr>
          <p:nvPr/>
        </p:nvPicPr>
        <p:blipFill>
          <a:blip r:embed="rId3" cstate="print"/>
          <a:srcRect/>
          <a:stretch>
            <a:fillRect/>
          </a:stretch>
        </p:blipFill>
        <p:spPr bwMode="auto">
          <a:xfrm>
            <a:off x="533400" y="3657600"/>
            <a:ext cx="2190750" cy="2235459"/>
          </a:xfrm>
          <a:prstGeom prst="rect">
            <a:avLst/>
          </a:prstGeom>
          <a:noFill/>
        </p:spPr>
      </p:pic>
      <p:pic>
        <p:nvPicPr>
          <p:cNvPr id="8195" name="Picture 3" descr="C:\Users\JCAnderson\Documents\Courses\SynBio Bootcamp\_Whole-Cell Analysis\galactopyranoside2.png"/>
          <p:cNvPicPr>
            <a:picLocks noChangeAspect="1" noChangeArrowheads="1"/>
          </p:cNvPicPr>
          <p:nvPr/>
        </p:nvPicPr>
        <p:blipFill>
          <a:blip r:embed="rId4" cstate="print"/>
          <a:srcRect/>
          <a:stretch>
            <a:fillRect/>
          </a:stretch>
        </p:blipFill>
        <p:spPr bwMode="auto">
          <a:xfrm>
            <a:off x="3171825" y="4343400"/>
            <a:ext cx="2924175" cy="1549400"/>
          </a:xfrm>
          <a:prstGeom prst="rect">
            <a:avLst/>
          </a:prstGeom>
          <a:noFill/>
        </p:spPr>
      </p:pic>
      <p:pic>
        <p:nvPicPr>
          <p:cNvPr id="8196" name="Picture 4" descr="C:\Users\JCAnderson\Documents\Courses\SynBio Bootcamp\_Whole-Cell Analysis\galactopyranoside3.png"/>
          <p:cNvPicPr>
            <a:picLocks noChangeAspect="1" noChangeArrowheads="1"/>
          </p:cNvPicPr>
          <p:nvPr/>
        </p:nvPicPr>
        <p:blipFill>
          <a:blip r:embed="rId5" cstate="print"/>
          <a:srcRect/>
          <a:stretch>
            <a:fillRect/>
          </a:stretch>
        </p:blipFill>
        <p:spPr bwMode="auto">
          <a:xfrm>
            <a:off x="6324600" y="3886200"/>
            <a:ext cx="2540000" cy="1920875"/>
          </a:xfrm>
          <a:prstGeom prst="rect">
            <a:avLst/>
          </a:prstGeom>
          <a:noFill/>
        </p:spPr>
      </p:pic>
      <p:sp>
        <p:nvSpPr>
          <p:cNvPr id="7" name="Rectangle 6"/>
          <p:cNvSpPr/>
          <p:nvPr/>
        </p:nvSpPr>
        <p:spPr>
          <a:xfrm>
            <a:off x="838200" y="5939135"/>
            <a:ext cx="1503297" cy="461665"/>
          </a:xfrm>
          <a:prstGeom prst="rect">
            <a:avLst/>
          </a:prstGeom>
        </p:spPr>
        <p:txBody>
          <a:bodyPr wrap="none">
            <a:spAutoFit/>
          </a:bodyPr>
          <a:lstStyle/>
          <a:p>
            <a:r>
              <a:rPr lang="en-US" sz="2400" dirty="0" err="1" smtClean="0">
                <a:solidFill>
                  <a:schemeClr val="accent2">
                    <a:lumMod val="20000"/>
                    <a:lumOff val="80000"/>
                  </a:schemeClr>
                </a:solidFill>
                <a:latin typeface="Calibri" pitchFamily="34" charset="0"/>
              </a:rPr>
              <a:t>Xgal</a:t>
            </a:r>
            <a:r>
              <a:rPr lang="en-US" sz="2400" dirty="0" smtClean="0">
                <a:solidFill>
                  <a:schemeClr val="accent2">
                    <a:lumMod val="20000"/>
                    <a:lumOff val="80000"/>
                  </a:schemeClr>
                </a:solidFill>
                <a:latin typeface="Calibri" pitchFamily="34" charset="0"/>
              </a:rPr>
              <a:t> (blue)</a:t>
            </a:r>
            <a:endParaRPr lang="en-US" sz="2400" dirty="0">
              <a:solidFill>
                <a:schemeClr val="accent2">
                  <a:lumMod val="20000"/>
                  <a:lumOff val="80000"/>
                </a:schemeClr>
              </a:solidFill>
            </a:endParaRPr>
          </a:p>
        </p:txBody>
      </p:sp>
      <p:sp>
        <p:nvSpPr>
          <p:cNvPr id="8" name="Rectangle 7"/>
          <p:cNvSpPr/>
          <p:nvPr/>
        </p:nvSpPr>
        <p:spPr>
          <a:xfrm>
            <a:off x="3400425" y="5939135"/>
            <a:ext cx="1963807" cy="461665"/>
          </a:xfrm>
          <a:prstGeom prst="rect">
            <a:avLst/>
          </a:prstGeom>
        </p:spPr>
        <p:txBody>
          <a:bodyPr wrap="none">
            <a:spAutoFit/>
          </a:bodyPr>
          <a:lstStyle/>
          <a:p>
            <a:r>
              <a:rPr lang="en-US" sz="2400" dirty="0" err="1" smtClean="0">
                <a:solidFill>
                  <a:schemeClr val="accent2">
                    <a:lumMod val="20000"/>
                    <a:lumOff val="80000"/>
                  </a:schemeClr>
                </a:solidFill>
                <a:latin typeface="Calibri" pitchFamily="34" charset="0"/>
              </a:rPr>
              <a:t>oNPG</a:t>
            </a:r>
            <a:r>
              <a:rPr lang="en-US" sz="2400" dirty="0" smtClean="0">
                <a:solidFill>
                  <a:schemeClr val="accent2">
                    <a:lumMod val="20000"/>
                    <a:lumOff val="80000"/>
                  </a:schemeClr>
                </a:solidFill>
                <a:latin typeface="Calibri" pitchFamily="34" charset="0"/>
              </a:rPr>
              <a:t> (yellow)</a:t>
            </a:r>
            <a:endParaRPr lang="en-US" sz="2400" dirty="0">
              <a:solidFill>
                <a:schemeClr val="accent2">
                  <a:lumMod val="20000"/>
                  <a:lumOff val="80000"/>
                </a:schemeClr>
              </a:solidFill>
            </a:endParaRPr>
          </a:p>
        </p:txBody>
      </p:sp>
      <p:sp>
        <p:nvSpPr>
          <p:cNvPr id="9" name="Rectangle 8"/>
          <p:cNvSpPr/>
          <p:nvPr/>
        </p:nvSpPr>
        <p:spPr>
          <a:xfrm>
            <a:off x="6629400" y="5939135"/>
            <a:ext cx="2057400" cy="461665"/>
          </a:xfrm>
          <a:prstGeom prst="rect">
            <a:avLst/>
          </a:prstGeom>
        </p:spPr>
        <p:txBody>
          <a:bodyPr wrap="square">
            <a:spAutoFit/>
          </a:bodyPr>
          <a:lstStyle/>
          <a:p>
            <a:r>
              <a:rPr lang="en-US" sz="2400" dirty="0" err="1" smtClean="0">
                <a:solidFill>
                  <a:schemeClr val="accent2">
                    <a:lumMod val="20000"/>
                    <a:lumOff val="80000"/>
                  </a:schemeClr>
                </a:solidFill>
                <a:latin typeface="Calibri" pitchFamily="34" charset="0"/>
              </a:rPr>
              <a:t>Sgal</a:t>
            </a:r>
            <a:r>
              <a:rPr lang="en-US" sz="2400" dirty="0" smtClean="0">
                <a:solidFill>
                  <a:schemeClr val="accent2">
                    <a:lumMod val="20000"/>
                    <a:lumOff val="80000"/>
                  </a:schemeClr>
                </a:solidFill>
                <a:latin typeface="Calibri" pitchFamily="34" charset="0"/>
              </a:rPr>
              <a:t> (black)</a:t>
            </a:r>
            <a:endParaRPr lang="en-US" sz="2400" dirty="0">
              <a:solidFill>
                <a:schemeClr val="accent2">
                  <a:lumMod val="20000"/>
                  <a:lumOff val="80000"/>
                </a:schemeClr>
              </a:solidFill>
            </a:endParaRPr>
          </a:p>
        </p:txBody>
      </p:sp>
      <p:pic>
        <p:nvPicPr>
          <p:cNvPr id="8197" name="Picture 5" descr="C:\Users\JCAnderson\Documents\Courses\SynBio Bootcamp\_Whole-Cell Analysis\galactopyranoside4.png"/>
          <p:cNvPicPr>
            <a:picLocks noChangeAspect="1" noChangeArrowheads="1"/>
          </p:cNvPicPr>
          <p:nvPr/>
        </p:nvPicPr>
        <p:blipFill>
          <a:blip r:embed="rId6" cstate="print"/>
          <a:srcRect/>
          <a:stretch>
            <a:fillRect/>
          </a:stretch>
        </p:blipFill>
        <p:spPr bwMode="auto">
          <a:xfrm>
            <a:off x="5334000" y="1371600"/>
            <a:ext cx="3375025" cy="1495661"/>
          </a:xfrm>
          <a:prstGeom prst="rect">
            <a:avLst/>
          </a:prstGeom>
          <a:noFill/>
        </p:spPr>
      </p:pic>
      <p:sp>
        <p:nvSpPr>
          <p:cNvPr id="11" name="Rectangle 10"/>
          <p:cNvSpPr/>
          <p:nvPr/>
        </p:nvSpPr>
        <p:spPr>
          <a:xfrm>
            <a:off x="6553200" y="2743200"/>
            <a:ext cx="2057400" cy="830997"/>
          </a:xfrm>
          <a:prstGeom prst="rect">
            <a:avLst/>
          </a:prstGeom>
        </p:spPr>
        <p:txBody>
          <a:bodyPr wrap="square">
            <a:spAutoFit/>
          </a:bodyPr>
          <a:lstStyle/>
          <a:p>
            <a:r>
              <a:rPr lang="en-US" sz="2400" dirty="0" err="1" smtClean="0">
                <a:solidFill>
                  <a:schemeClr val="accent2">
                    <a:lumMod val="20000"/>
                    <a:lumOff val="80000"/>
                  </a:schemeClr>
                </a:solidFill>
                <a:latin typeface="Calibri" pitchFamily="34" charset="0"/>
              </a:rPr>
              <a:t>Fluorogenic</a:t>
            </a:r>
            <a:r>
              <a:rPr lang="en-US" sz="2400" dirty="0" smtClean="0">
                <a:solidFill>
                  <a:schemeClr val="accent2">
                    <a:lumMod val="20000"/>
                    <a:lumOff val="80000"/>
                  </a:schemeClr>
                </a:solidFill>
                <a:latin typeface="Calibri" pitchFamily="34" charset="0"/>
              </a:rPr>
              <a:t> substrate</a:t>
            </a:r>
            <a:endParaRPr lang="en-US" sz="2400" dirty="0">
              <a:solidFill>
                <a:schemeClr val="accent2">
                  <a:lumMod val="20000"/>
                  <a:lumOff val="80000"/>
                </a:schemeClr>
              </a:solidFill>
            </a:endParaRPr>
          </a:p>
        </p:txBody>
      </p:sp>
      <p:sp>
        <p:nvSpPr>
          <p:cNvPr id="5" name="Rectangle 4"/>
          <p:cNvSpPr/>
          <p:nvPr/>
        </p:nvSpPr>
        <p:spPr>
          <a:xfrm>
            <a:off x="663575" y="1534535"/>
            <a:ext cx="4572000" cy="1384995"/>
          </a:xfrm>
          <a:prstGeom prst="rect">
            <a:avLst/>
          </a:prstGeom>
        </p:spPr>
        <p:txBody>
          <a:bodyPr>
            <a:spAutoFit/>
          </a:bodyPr>
          <a:lstStyle/>
          <a:p>
            <a:pPr lvl="0"/>
            <a:r>
              <a:rPr lang="en-US" sz="2800" dirty="0">
                <a:solidFill>
                  <a:srgbClr val="1F497D">
                    <a:lumMod val="20000"/>
                    <a:lumOff val="80000"/>
                  </a:srgbClr>
                </a:solidFill>
                <a:latin typeface="Symbol" pitchFamily="18" charset="2"/>
              </a:rPr>
              <a:t>b</a:t>
            </a:r>
            <a:r>
              <a:rPr lang="en-US" sz="2800" dirty="0">
                <a:solidFill>
                  <a:srgbClr val="1F497D">
                    <a:lumMod val="20000"/>
                    <a:lumOff val="80000"/>
                  </a:srgbClr>
                </a:solidFill>
                <a:latin typeface="Calibri" pitchFamily="34" charset="0"/>
              </a:rPr>
              <a:t>-</a:t>
            </a:r>
            <a:r>
              <a:rPr lang="en-US" sz="2800" dirty="0" err="1">
                <a:solidFill>
                  <a:srgbClr val="1F497D">
                    <a:lumMod val="20000"/>
                    <a:lumOff val="80000"/>
                  </a:srgbClr>
                </a:solidFill>
                <a:latin typeface="Calibri" pitchFamily="34" charset="0"/>
              </a:rPr>
              <a:t>galactosidase</a:t>
            </a:r>
            <a:r>
              <a:rPr lang="en-US" sz="2800" dirty="0">
                <a:solidFill>
                  <a:srgbClr val="1F497D">
                    <a:lumMod val="20000"/>
                    <a:lumOff val="80000"/>
                  </a:srgbClr>
                </a:solidFill>
                <a:latin typeface="Calibri" pitchFamily="34" charset="0"/>
              </a:rPr>
              <a:t> (</a:t>
            </a:r>
            <a:r>
              <a:rPr lang="en-US" sz="2800" i="1" dirty="0" err="1">
                <a:solidFill>
                  <a:srgbClr val="1F497D">
                    <a:lumMod val="20000"/>
                    <a:lumOff val="80000"/>
                  </a:srgbClr>
                </a:solidFill>
                <a:latin typeface="Calibri" pitchFamily="34" charset="0"/>
              </a:rPr>
              <a:t>lacZ</a:t>
            </a:r>
            <a:r>
              <a:rPr lang="en-US" sz="2800" dirty="0" smtClean="0">
                <a:solidFill>
                  <a:srgbClr val="1F497D">
                    <a:lumMod val="20000"/>
                    <a:lumOff val="80000"/>
                  </a:srgbClr>
                </a:solidFill>
                <a:latin typeface="Calibri" pitchFamily="34" charset="0"/>
              </a:rPr>
              <a:t>)</a:t>
            </a:r>
          </a:p>
          <a:p>
            <a:r>
              <a:rPr lang="en-US" sz="2800" dirty="0">
                <a:solidFill>
                  <a:srgbClr val="1F497D">
                    <a:lumMod val="20000"/>
                    <a:lumOff val="80000"/>
                  </a:srgbClr>
                </a:solidFill>
                <a:latin typeface="Calibri" pitchFamily="34" charset="0"/>
              </a:rPr>
              <a:t>Alkaline Phosphatase (</a:t>
            </a:r>
            <a:r>
              <a:rPr lang="en-US" sz="2800" i="1" dirty="0" err="1">
                <a:solidFill>
                  <a:srgbClr val="1F497D">
                    <a:lumMod val="20000"/>
                    <a:lumOff val="80000"/>
                  </a:srgbClr>
                </a:solidFill>
                <a:latin typeface="Calibri" pitchFamily="34" charset="0"/>
              </a:rPr>
              <a:t>phoA</a:t>
            </a:r>
            <a:r>
              <a:rPr lang="en-US" sz="2800" dirty="0" smtClean="0">
                <a:solidFill>
                  <a:srgbClr val="1F497D">
                    <a:lumMod val="20000"/>
                    <a:lumOff val="80000"/>
                  </a:srgbClr>
                </a:solidFill>
                <a:latin typeface="Calibri" pitchFamily="34" charset="0"/>
              </a:rPr>
              <a:t>)</a:t>
            </a:r>
            <a:endParaRPr lang="en-US" sz="2800" dirty="0">
              <a:solidFill>
                <a:srgbClr val="1F497D">
                  <a:lumMod val="20000"/>
                  <a:lumOff val="80000"/>
                </a:srgbClr>
              </a:solidFill>
              <a:latin typeface="Calibri" pitchFamily="34" charset="0"/>
            </a:endParaRPr>
          </a:p>
          <a:p>
            <a:pPr lvl="0"/>
            <a:r>
              <a:rPr lang="en-US" sz="2800" dirty="0">
                <a:solidFill>
                  <a:srgbClr val="1F497D">
                    <a:lumMod val="20000"/>
                    <a:lumOff val="80000"/>
                  </a:srgbClr>
                </a:solidFill>
                <a:latin typeface="Symbol" pitchFamily="18" charset="2"/>
              </a:rPr>
              <a:t>b</a:t>
            </a:r>
            <a:r>
              <a:rPr lang="en-US" sz="2800" dirty="0">
                <a:solidFill>
                  <a:srgbClr val="1F497D">
                    <a:lumMod val="20000"/>
                    <a:lumOff val="80000"/>
                  </a:srgbClr>
                </a:solidFill>
                <a:latin typeface="Calibri" pitchFamily="34" charset="0"/>
              </a:rPr>
              <a:t>-lactamase (</a:t>
            </a:r>
            <a:r>
              <a:rPr lang="en-US" sz="2800" i="1" dirty="0" err="1">
                <a:solidFill>
                  <a:srgbClr val="1F497D">
                    <a:lumMod val="20000"/>
                    <a:lumOff val="80000"/>
                  </a:srgbClr>
                </a:solidFill>
                <a:latin typeface="Calibri" pitchFamily="34" charset="0"/>
              </a:rPr>
              <a:t>bla</a:t>
            </a:r>
            <a:r>
              <a:rPr lang="en-US" sz="2800" dirty="0" smtClean="0">
                <a:solidFill>
                  <a:srgbClr val="1F497D">
                    <a:lumMod val="20000"/>
                    <a:lumOff val="80000"/>
                  </a:srgbClr>
                </a:solidFill>
                <a:latin typeface="Calibri" pitchFamily="34" charset="0"/>
              </a:rPr>
              <a:t>)</a:t>
            </a:r>
            <a:endParaRPr lang="en-US" sz="2800" dirty="0">
              <a:solidFill>
                <a:srgbClr val="1F497D">
                  <a:lumMod val="20000"/>
                  <a:lumOff val="80000"/>
                </a:srgbClr>
              </a:solidFill>
              <a:latin typeface="Calibri" pitchFamily="34" charset="0"/>
            </a:endParaRPr>
          </a:p>
        </p:txBody>
      </p:sp>
    </p:spTree>
    <p:extLst>
      <p:ext uri="{BB962C8B-B14F-4D97-AF65-F5344CB8AC3E}">
        <p14:creationId xmlns:p14="http://schemas.microsoft.com/office/powerpoint/2010/main" val="2498206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Enzymatic Reporter Assays</a:t>
            </a:r>
            <a:endParaRPr lang="en-US" sz="3200" dirty="0">
              <a:solidFill>
                <a:srgbClr val="1F497D">
                  <a:lumMod val="20000"/>
                  <a:lumOff val="80000"/>
                </a:srgbClr>
              </a:solidFill>
              <a:latin typeface="Rockwell Extra Bold" pitchFamily="18" charset="0"/>
              <a:cs typeface="Arial" pitchFamily="34" charset="0"/>
            </a:endParaRPr>
          </a:p>
        </p:txBody>
      </p:sp>
      <p:sp>
        <p:nvSpPr>
          <p:cNvPr id="4" name="Rectangle 3"/>
          <p:cNvSpPr/>
          <p:nvPr/>
        </p:nvSpPr>
        <p:spPr>
          <a:xfrm>
            <a:off x="228600" y="838200"/>
            <a:ext cx="4953000" cy="2246769"/>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Involves introducing a </a:t>
            </a:r>
            <a:r>
              <a:rPr lang="en-US" sz="2000" dirty="0" smtClean="0">
                <a:solidFill>
                  <a:schemeClr val="accent2">
                    <a:lumMod val="40000"/>
                    <a:lumOff val="60000"/>
                  </a:schemeClr>
                </a:solidFill>
                <a:latin typeface="Calibri" pitchFamily="34" charset="0"/>
              </a:rPr>
              <a:t>substrate</a:t>
            </a:r>
            <a:r>
              <a:rPr lang="en-US" sz="2000" dirty="0" smtClean="0">
                <a:solidFill>
                  <a:srgbClr val="1F497D">
                    <a:lumMod val="20000"/>
                    <a:lumOff val="80000"/>
                  </a:srgbClr>
                </a:solidFill>
                <a:latin typeface="Calibri" pitchFamily="34" charset="0"/>
              </a:rPr>
              <a:t> compound to the cells or a partial lysate of the cells</a:t>
            </a:r>
          </a:p>
          <a:p>
            <a:pPr marL="457200" indent="-457200">
              <a:buFont typeface="Wingdings" pitchFamily="2" charset="2"/>
              <a:buChar char="§"/>
            </a:pPr>
            <a:endParaRPr lang="en-US" sz="2000" dirty="0" smtClean="0">
              <a:solidFill>
                <a:srgbClr val="1F497D">
                  <a:lumMod val="20000"/>
                  <a:lumOff val="80000"/>
                </a:srgbClr>
              </a:solidFill>
              <a:latin typeface="Calibri" pitchFamily="34" charset="0"/>
            </a:endParaRP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Readout can be </a:t>
            </a:r>
            <a:r>
              <a:rPr lang="en-US" sz="2000" dirty="0" smtClean="0">
                <a:solidFill>
                  <a:schemeClr val="accent2">
                    <a:lumMod val="40000"/>
                    <a:lumOff val="60000"/>
                  </a:schemeClr>
                </a:solidFill>
                <a:latin typeface="Calibri" pitchFamily="34" charset="0"/>
              </a:rPr>
              <a:t>absorbance</a:t>
            </a:r>
            <a:r>
              <a:rPr lang="en-US" sz="2000" dirty="0" smtClean="0">
                <a:solidFill>
                  <a:srgbClr val="1F497D">
                    <a:lumMod val="20000"/>
                    <a:lumOff val="80000"/>
                  </a:srgbClr>
                </a:solidFill>
                <a:latin typeface="Calibri" pitchFamily="34" charset="0"/>
              </a:rPr>
              <a:t>, fluorescence, electrochemical (etc.) based on the choice of substrate</a:t>
            </a:r>
          </a:p>
        </p:txBody>
      </p:sp>
      <p:pic>
        <p:nvPicPr>
          <p:cNvPr id="8194" name="Picture 2" descr="C:\Users\JCAnderson\Documents\Courses\SynBio Bootcamp\_Whole-Cell Analysis\galactopyranoside1.png"/>
          <p:cNvPicPr>
            <a:picLocks noChangeAspect="1" noChangeArrowheads="1"/>
          </p:cNvPicPr>
          <p:nvPr/>
        </p:nvPicPr>
        <p:blipFill>
          <a:blip r:embed="rId3" cstate="print"/>
          <a:srcRect/>
          <a:stretch>
            <a:fillRect/>
          </a:stretch>
        </p:blipFill>
        <p:spPr bwMode="auto">
          <a:xfrm>
            <a:off x="533400" y="3657600"/>
            <a:ext cx="2190750" cy="2235459"/>
          </a:xfrm>
          <a:prstGeom prst="rect">
            <a:avLst/>
          </a:prstGeom>
          <a:noFill/>
        </p:spPr>
      </p:pic>
      <p:pic>
        <p:nvPicPr>
          <p:cNvPr id="8195" name="Picture 3" descr="C:\Users\JCAnderson\Documents\Courses\SynBio Bootcamp\_Whole-Cell Analysis\galactopyranoside2.png"/>
          <p:cNvPicPr>
            <a:picLocks noChangeAspect="1" noChangeArrowheads="1"/>
          </p:cNvPicPr>
          <p:nvPr/>
        </p:nvPicPr>
        <p:blipFill>
          <a:blip r:embed="rId4" cstate="print"/>
          <a:srcRect/>
          <a:stretch>
            <a:fillRect/>
          </a:stretch>
        </p:blipFill>
        <p:spPr bwMode="auto">
          <a:xfrm>
            <a:off x="3171825" y="4343400"/>
            <a:ext cx="2924175" cy="1549400"/>
          </a:xfrm>
          <a:prstGeom prst="rect">
            <a:avLst/>
          </a:prstGeom>
          <a:noFill/>
        </p:spPr>
      </p:pic>
      <p:pic>
        <p:nvPicPr>
          <p:cNvPr id="8196" name="Picture 4" descr="C:\Users\JCAnderson\Documents\Courses\SynBio Bootcamp\_Whole-Cell Analysis\galactopyranoside3.png"/>
          <p:cNvPicPr>
            <a:picLocks noChangeAspect="1" noChangeArrowheads="1"/>
          </p:cNvPicPr>
          <p:nvPr/>
        </p:nvPicPr>
        <p:blipFill>
          <a:blip r:embed="rId5" cstate="print"/>
          <a:srcRect/>
          <a:stretch>
            <a:fillRect/>
          </a:stretch>
        </p:blipFill>
        <p:spPr bwMode="auto">
          <a:xfrm>
            <a:off x="6324600" y="3886200"/>
            <a:ext cx="2540000" cy="1920875"/>
          </a:xfrm>
          <a:prstGeom prst="rect">
            <a:avLst/>
          </a:prstGeom>
          <a:noFill/>
        </p:spPr>
      </p:pic>
      <p:sp>
        <p:nvSpPr>
          <p:cNvPr id="7" name="Rectangle 6"/>
          <p:cNvSpPr/>
          <p:nvPr/>
        </p:nvSpPr>
        <p:spPr>
          <a:xfrm>
            <a:off x="838200" y="5939135"/>
            <a:ext cx="1503297" cy="461665"/>
          </a:xfrm>
          <a:prstGeom prst="rect">
            <a:avLst/>
          </a:prstGeom>
        </p:spPr>
        <p:txBody>
          <a:bodyPr wrap="none">
            <a:spAutoFit/>
          </a:bodyPr>
          <a:lstStyle/>
          <a:p>
            <a:r>
              <a:rPr lang="en-US" sz="2400" dirty="0" err="1" smtClean="0">
                <a:solidFill>
                  <a:schemeClr val="accent2">
                    <a:lumMod val="20000"/>
                    <a:lumOff val="80000"/>
                  </a:schemeClr>
                </a:solidFill>
                <a:latin typeface="Calibri" pitchFamily="34" charset="0"/>
              </a:rPr>
              <a:t>Xgal</a:t>
            </a:r>
            <a:r>
              <a:rPr lang="en-US" sz="2400" dirty="0" smtClean="0">
                <a:solidFill>
                  <a:schemeClr val="accent2">
                    <a:lumMod val="20000"/>
                    <a:lumOff val="80000"/>
                  </a:schemeClr>
                </a:solidFill>
                <a:latin typeface="Calibri" pitchFamily="34" charset="0"/>
              </a:rPr>
              <a:t> (blue)</a:t>
            </a:r>
            <a:endParaRPr lang="en-US" sz="2400" dirty="0">
              <a:solidFill>
                <a:schemeClr val="accent2">
                  <a:lumMod val="20000"/>
                  <a:lumOff val="80000"/>
                </a:schemeClr>
              </a:solidFill>
            </a:endParaRPr>
          </a:p>
        </p:txBody>
      </p:sp>
      <p:sp>
        <p:nvSpPr>
          <p:cNvPr id="8" name="Rectangle 7"/>
          <p:cNvSpPr/>
          <p:nvPr/>
        </p:nvSpPr>
        <p:spPr>
          <a:xfrm>
            <a:off x="3400425" y="5939135"/>
            <a:ext cx="1963807" cy="461665"/>
          </a:xfrm>
          <a:prstGeom prst="rect">
            <a:avLst/>
          </a:prstGeom>
        </p:spPr>
        <p:txBody>
          <a:bodyPr wrap="none">
            <a:spAutoFit/>
          </a:bodyPr>
          <a:lstStyle/>
          <a:p>
            <a:r>
              <a:rPr lang="en-US" sz="2400" dirty="0" err="1" smtClean="0">
                <a:solidFill>
                  <a:schemeClr val="accent2">
                    <a:lumMod val="20000"/>
                    <a:lumOff val="80000"/>
                  </a:schemeClr>
                </a:solidFill>
                <a:latin typeface="Calibri" pitchFamily="34" charset="0"/>
              </a:rPr>
              <a:t>oNPG</a:t>
            </a:r>
            <a:r>
              <a:rPr lang="en-US" sz="2400" dirty="0" smtClean="0">
                <a:solidFill>
                  <a:schemeClr val="accent2">
                    <a:lumMod val="20000"/>
                    <a:lumOff val="80000"/>
                  </a:schemeClr>
                </a:solidFill>
                <a:latin typeface="Calibri" pitchFamily="34" charset="0"/>
              </a:rPr>
              <a:t> (yellow)</a:t>
            </a:r>
            <a:endParaRPr lang="en-US" sz="2400" dirty="0">
              <a:solidFill>
                <a:schemeClr val="accent2">
                  <a:lumMod val="20000"/>
                  <a:lumOff val="80000"/>
                </a:schemeClr>
              </a:solidFill>
            </a:endParaRPr>
          </a:p>
        </p:txBody>
      </p:sp>
      <p:sp>
        <p:nvSpPr>
          <p:cNvPr id="9" name="Rectangle 8"/>
          <p:cNvSpPr/>
          <p:nvPr/>
        </p:nvSpPr>
        <p:spPr>
          <a:xfrm>
            <a:off x="6629400" y="5939135"/>
            <a:ext cx="2057400" cy="461665"/>
          </a:xfrm>
          <a:prstGeom prst="rect">
            <a:avLst/>
          </a:prstGeom>
        </p:spPr>
        <p:txBody>
          <a:bodyPr wrap="square">
            <a:spAutoFit/>
          </a:bodyPr>
          <a:lstStyle/>
          <a:p>
            <a:r>
              <a:rPr lang="en-US" sz="2400" dirty="0" err="1" smtClean="0">
                <a:solidFill>
                  <a:schemeClr val="accent2">
                    <a:lumMod val="20000"/>
                    <a:lumOff val="80000"/>
                  </a:schemeClr>
                </a:solidFill>
                <a:latin typeface="Calibri" pitchFamily="34" charset="0"/>
              </a:rPr>
              <a:t>Sgal</a:t>
            </a:r>
            <a:r>
              <a:rPr lang="en-US" sz="2400" dirty="0" smtClean="0">
                <a:solidFill>
                  <a:schemeClr val="accent2">
                    <a:lumMod val="20000"/>
                    <a:lumOff val="80000"/>
                  </a:schemeClr>
                </a:solidFill>
                <a:latin typeface="Calibri" pitchFamily="34" charset="0"/>
              </a:rPr>
              <a:t> (black)</a:t>
            </a:r>
            <a:endParaRPr lang="en-US" sz="2400" dirty="0">
              <a:solidFill>
                <a:schemeClr val="accent2">
                  <a:lumMod val="20000"/>
                  <a:lumOff val="80000"/>
                </a:schemeClr>
              </a:solidFill>
            </a:endParaRPr>
          </a:p>
        </p:txBody>
      </p:sp>
      <p:pic>
        <p:nvPicPr>
          <p:cNvPr id="8197" name="Picture 5" descr="C:\Users\JCAnderson\Documents\Courses\SynBio Bootcamp\_Whole-Cell Analysis\galactopyranoside4.png"/>
          <p:cNvPicPr>
            <a:picLocks noChangeAspect="1" noChangeArrowheads="1"/>
          </p:cNvPicPr>
          <p:nvPr/>
        </p:nvPicPr>
        <p:blipFill>
          <a:blip r:embed="rId6" cstate="print"/>
          <a:srcRect/>
          <a:stretch>
            <a:fillRect/>
          </a:stretch>
        </p:blipFill>
        <p:spPr bwMode="auto">
          <a:xfrm>
            <a:off x="5334000" y="1371600"/>
            <a:ext cx="3375025" cy="1495661"/>
          </a:xfrm>
          <a:prstGeom prst="rect">
            <a:avLst/>
          </a:prstGeom>
          <a:noFill/>
        </p:spPr>
      </p:pic>
      <p:sp>
        <p:nvSpPr>
          <p:cNvPr id="11" name="Rectangle 10"/>
          <p:cNvSpPr/>
          <p:nvPr/>
        </p:nvSpPr>
        <p:spPr>
          <a:xfrm>
            <a:off x="6553200" y="2743200"/>
            <a:ext cx="2057400" cy="830997"/>
          </a:xfrm>
          <a:prstGeom prst="rect">
            <a:avLst/>
          </a:prstGeom>
        </p:spPr>
        <p:txBody>
          <a:bodyPr wrap="square">
            <a:spAutoFit/>
          </a:bodyPr>
          <a:lstStyle/>
          <a:p>
            <a:r>
              <a:rPr lang="en-US" sz="2400" dirty="0" err="1" smtClean="0">
                <a:solidFill>
                  <a:schemeClr val="accent2">
                    <a:lumMod val="20000"/>
                    <a:lumOff val="80000"/>
                  </a:schemeClr>
                </a:solidFill>
                <a:latin typeface="Calibri" pitchFamily="34" charset="0"/>
              </a:rPr>
              <a:t>Fluorogenic</a:t>
            </a:r>
            <a:r>
              <a:rPr lang="en-US" sz="2400" dirty="0" smtClean="0">
                <a:solidFill>
                  <a:schemeClr val="accent2">
                    <a:lumMod val="20000"/>
                    <a:lumOff val="80000"/>
                  </a:schemeClr>
                </a:solidFill>
                <a:latin typeface="Calibri" pitchFamily="34" charset="0"/>
              </a:rPr>
              <a:t> substrate</a:t>
            </a:r>
            <a:endParaRPr lang="en-US" sz="2400" dirty="0">
              <a:solidFill>
                <a:schemeClr val="accent2">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Staining Measurements</a:t>
            </a:r>
            <a:endParaRPr lang="en-US" sz="3200" dirty="0">
              <a:solidFill>
                <a:srgbClr val="1F497D">
                  <a:lumMod val="20000"/>
                  <a:lumOff val="80000"/>
                </a:srgbClr>
              </a:solidFill>
              <a:latin typeface="Rockwell Extra Bold" pitchFamily="18" charset="0"/>
              <a:cs typeface="Arial" pitchFamily="34" charset="0"/>
            </a:endParaRPr>
          </a:p>
        </p:txBody>
      </p:sp>
      <p:pic>
        <p:nvPicPr>
          <p:cNvPr id="1026" name="Picture 2"/>
          <p:cNvPicPr>
            <a:picLocks noChangeAspect="1" noChangeArrowheads="1"/>
          </p:cNvPicPr>
          <p:nvPr/>
        </p:nvPicPr>
        <p:blipFill>
          <a:blip r:embed="rId4" cstate="print"/>
          <a:srcRect/>
          <a:stretch>
            <a:fillRect/>
          </a:stretch>
        </p:blipFill>
        <p:spPr bwMode="auto">
          <a:xfrm>
            <a:off x="5257800" y="1700212"/>
            <a:ext cx="3378582" cy="2338388"/>
          </a:xfrm>
          <a:prstGeom prst="rect">
            <a:avLst/>
          </a:prstGeom>
          <a:noFill/>
          <a:ln w="9525">
            <a:noFill/>
            <a:miter lim="800000"/>
            <a:headEnd/>
            <a:tailEnd/>
          </a:ln>
          <a:effectLst/>
        </p:spPr>
      </p:pic>
      <p:sp>
        <p:nvSpPr>
          <p:cNvPr id="5" name="Rectangle 4"/>
          <p:cNvSpPr/>
          <p:nvPr/>
        </p:nvSpPr>
        <p:spPr>
          <a:xfrm>
            <a:off x="152400" y="762000"/>
            <a:ext cx="4724400" cy="4093428"/>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Stains specifically </a:t>
            </a:r>
            <a:r>
              <a:rPr lang="en-US" sz="2000" dirty="0" smtClean="0">
                <a:solidFill>
                  <a:schemeClr val="accent2">
                    <a:lumMod val="40000"/>
                    <a:lumOff val="60000"/>
                  </a:schemeClr>
                </a:solidFill>
                <a:latin typeface="Calibri" pitchFamily="34" charset="0"/>
              </a:rPr>
              <a:t>label </a:t>
            </a:r>
            <a:r>
              <a:rPr lang="en-US" sz="2000" dirty="0" smtClean="0">
                <a:solidFill>
                  <a:srgbClr val="1F497D">
                    <a:lumMod val="20000"/>
                    <a:lumOff val="80000"/>
                  </a:srgbClr>
                </a:solidFill>
                <a:latin typeface="Calibri" pitchFamily="34" charset="0"/>
              </a:rPr>
              <a:t>some biochemical species of a cell, or are used as a probe of </a:t>
            </a:r>
            <a:r>
              <a:rPr lang="en-US" sz="2000" dirty="0">
                <a:solidFill>
                  <a:schemeClr val="accent2">
                    <a:lumMod val="40000"/>
                    <a:lumOff val="60000"/>
                  </a:schemeClr>
                </a:solidFill>
                <a:latin typeface="Calibri" pitchFamily="34" charset="0"/>
              </a:rPr>
              <a:t>permeability</a:t>
            </a:r>
            <a:r>
              <a:rPr lang="en-US" sz="2000" dirty="0" smtClean="0">
                <a:solidFill>
                  <a:srgbClr val="1F497D">
                    <a:lumMod val="20000"/>
                    <a:lumOff val="80000"/>
                  </a:srgbClr>
                </a:solidFill>
                <a:latin typeface="Calibri" pitchFamily="34" charset="0"/>
              </a:rPr>
              <a:t> or the </a:t>
            </a:r>
            <a:r>
              <a:rPr lang="en-US" sz="2000" dirty="0">
                <a:solidFill>
                  <a:schemeClr val="accent2">
                    <a:lumMod val="40000"/>
                    <a:lumOff val="60000"/>
                  </a:schemeClr>
                </a:solidFill>
                <a:latin typeface="Calibri" pitchFamily="34" charset="0"/>
              </a:rPr>
              <a:t>chemical</a:t>
            </a:r>
            <a:r>
              <a:rPr lang="en-US" sz="2000" dirty="0" smtClean="0">
                <a:solidFill>
                  <a:srgbClr val="1F497D">
                    <a:lumMod val="20000"/>
                    <a:lumOff val="80000"/>
                  </a:srgbClr>
                </a:solidFill>
                <a:latin typeface="Calibri" pitchFamily="34" charset="0"/>
              </a:rPr>
              <a:t> environment of a cell (pH detection, calcium detection, etc.)</a:t>
            </a:r>
          </a:p>
          <a:p>
            <a:pPr marL="457200" indent="-457200">
              <a:buFont typeface="Wingdings" pitchFamily="2" charset="2"/>
              <a:buChar char="§"/>
            </a:pPr>
            <a:endParaRPr lang="en-US" sz="2000" dirty="0" smtClean="0">
              <a:solidFill>
                <a:srgbClr val="1F497D">
                  <a:lumMod val="20000"/>
                  <a:lumOff val="80000"/>
                </a:srgbClr>
              </a:solidFill>
              <a:latin typeface="Calibri" pitchFamily="34" charset="0"/>
            </a:endParaRP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Can stain things on the surface of the bacterium (displayed </a:t>
            </a:r>
            <a:r>
              <a:rPr lang="en-US" sz="2000" dirty="0" err="1" smtClean="0">
                <a:solidFill>
                  <a:srgbClr val="1F497D">
                    <a:lumMod val="20000"/>
                    <a:lumOff val="80000"/>
                  </a:srgbClr>
                </a:solidFill>
                <a:latin typeface="Calibri" pitchFamily="34" charset="0"/>
              </a:rPr>
              <a:t>epitopes</a:t>
            </a:r>
            <a:r>
              <a:rPr lang="en-US" sz="2000" dirty="0" smtClean="0">
                <a:solidFill>
                  <a:srgbClr val="1F497D">
                    <a:lumMod val="20000"/>
                    <a:lumOff val="80000"/>
                  </a:srgbClr>
                </a:solidFill>
                <a:latin typeface="Calibri" pitchFamily="34" charset="0"/>
              </a:rPr>
              <a:t>, proteins) with conjugated </a:t>
            </a:r>
            <a:r>
              <a:rPr lang="en-US" sz="2000" dirty="0">
                <a:solidFill>
                  <a:schemeClr val="accent2">
                    <a:lumMod val="40000"/>
                    <a:lumOff val="60000"/>
                  </a:schemeClr>
                </a:solidFill>
                <a:latin typeface="Calibri" pitchFamily="34" charset="0"/>
              </a:rPr>
              <a:t>antibodies</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Can stain microbiological </a:t>
            </a:r>
            <a:r>
              <a:rPr lang="en-US" sz="2000" dirty="0" err="1" smtClean="0">
                <a:solidFill>
                  <a:srgbClr val="1F497D">
                    <a:lumMod val="20000"/>
                    <a:lumOff val="80000"/>
                  </a:srgbClr>
                </a:solidFill>
                <a:latin typeface="Calibri" pitchFamily="34" charset="0"/>
              </a:rPr>
              <a:t>biochemicals</a:t>
            </a:r>
            <a:r>
              <a:rPr lang="en-US" sz="2000" dirty="0" smtClean="0">
                <a:solidFill>
                  <a:srgbClr val="1F497D">
                    <a:lumMod val="20000"/>
                    <a:lumOff val="80000"/>
                  </a:srgbClr>
                </a:solidFill>
                <a:latin typeface="Calibri" pitchFamily="34" charset="0"/>
              </a:rPr>
              <a:t> (</a:t>
            </a:r>
            <a:r>
              <a:rPr lang="en-US" sz="2000" dirty="0">
                <a:solidFill>
                  <a:schemeClr val="accent2">
                    <a:lumMod val="40000"/>
                    <a:lumOff val="60000"/>
                  </a:schemeClr>
                </a:solidFill>
                <a:latin typeface="Calibri" pitchFamily="34" charset="0"/>
              </a:rPr>
              <a:t>flagella</a:t>
            </a:r>
            <a:r>
              <a:rPr lang="en-US" sz="2000" dirty="0" smtClean="0">
                <a:solidFill>
                  <a:srgbClr val="1F497D">
                    <a:lumMod val="20000"/>
                    <a:lumOff val="80000"/>
                  </a:srgbClr>
                </a:solidFill>
                <a:latin typeface="Calibri" pitchFamily="34" charset="0"/>
              </a:rPr>
              <a:t>, </a:t>
            </a:r>
            <a:r>
              <a:rPr lang="en-US" sz="2000" dirty="0" err="1" smtClean="0">
                <a:solidFill>
                  <a:srgbClr val="1F497D">
                    <a:lumMod val="20000"/>
                    <a:lumOff val="80000"/>
                  </a:srgbClr>
                </a:solidFill>
                <a:latin typeface="Calibri" pitchFamily="34" charset="0"/>
              </a:rPr>
              <a:t>pili</a:t>
            </a:r>
            <a:r>
              <a:rPr lang="en-US" sz="2000" dirty="0" smtClean="0">
                <a:solidFill>
                  <a:srgbClr val="1F497D">
                    <a:lumMod val="20000"/>
                    <a:lumOff val="80000"/>
                  </a:srgbClr>
                </a:solidFill>
                <a:latin typeface="Calibri" pitchFamily="34" charset="0"/>
              </a:rPr>
              <a:t>, carbohydrates) with </a:t>
            </a:r>
            <a:r>
              <a:rPr lang="en-US" sz="2000" dirty="0" err="1" smtClean="0">
                <a:solidFill>
                  <a:srgbClr val="1F497D">
                    <a:lumMod val="20000"/>
                    <a:lumOff val="80000"/>
                  </a:srgbClr>
                </a:solidFill>
                <a:latin typeface="Calibri" pitchFamily="34" charset="0"/>
              </a:rPr>
              <a:t>lectins</a:t>
            </a:r>
            <a:r>
              <a:rPr lang="en-US" sz="2000" dirty="0" smtClean="0">
                <a:solidFill>
                  <a:srgbClr val="1F497D">
                    <a:lumMod val="20000"/>
                    <a:lumOff val="80000"/>
                  </a:srgbClr>
                </a:solidFill>
                <a:latin typeface="Calibri" pitchFamily="34" charset="0"/>
              </a:rPr>
              <a:t> or antibodies</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Can do chemical stains (</a:t>
            </a:r>
            <a:r>
              <a:rPr lang="en-US" sz="2000" dirty="0">
                <a:solidFill>
                  <a:schemeClr val="accent2">
                    <a:lumMod val="40000"/>
                    <a:lumOff val="60000"/>
                  </a:schemeClr>
                </a:solidFill>
                <a:latin typeface="Calibri" pitchFamily="34" charset="0"/>
              </a:rPr>
              <a:t>gram</a:t>
            </a:r>
            <a:r>
              <a:rPr lang="en-US" sz="2000" dirty="0" smtClean="0">
                <a:solidFill>
                  <a:srgbClr val="1F497D">
                    <a:lumMod val="20000"/>
                    <a:lumOff val="80000"/>
                  </a:srgbClr>
                </a:solidFill>
                <a:latin typeface="Calibri" pitchFamily="34" charset="0"/>
              </a:rPr>
              <a:t> staining)</a:t>
            </a:r>
          </a:p>
        </p:txBody>
      </p:sp>
      <p:pic>
        <p:nvPicPr>
          <p:cNvPr id="1028" name="Picture 4"/>
          <p:cNvPicPr>
            <a:picLocks noChangeAspect="1" noChangeArrowheads="1"/>
          </p:cNvPicPr>
          <p:nvPr/>
        </p:nvPicPr>
        <p:blipFill>
          <a:blip r:embed="rId5" cstate="print"/>
          <a:srcRect/>
          <a:stretch>
            <a:fillRect/>
          </a:stretch>
        </p:blipFill>
        <p:spPr bwMode="auto">
          <a:xfrm>
            <a:off x="5257800" y="785812"/>
            <a:ext cx="3409950" cy="937462"/>
          </a:xfrm>
          <a:prstGeom prst="rect">
            <a:avLst/>
          </a:prstGeom>
          <a:noFill/>
          <a:ln w="9525">
            <a:noFill/>
            <a:miter lim="800000"/>
            <a:headEnd/>
            <a:tailEnd/>
          </a:ln>
          <a:effectLst/>
        </p:spPr>
      </p:pic>
      <p:sp>
        <p:nvSpPr>
          <p:cNvPr id="7" name="Rectangle 6"/>
          <p:cNvSpPr/>
          <p:nvPr/>
        </p:nvSpPr>
        <p:spPr>
          <a:xfrm>
            <a:off x="4876800" y="4114800"/>
            <a:ext cx="4267200" cy="2554545"/>
          </a:xfrm>
          <a:prstGeom prst="rect">
            <a:avLst/>
          </a:prstGeom>
        </p:spPr>
        <p:txBody>
          <a:bodyPr wrap="square">
            <a:spAutoFit/>
          </a:bodyPr>
          <a:lstStyle/>
          <a:p>
            <a:pPr marL="457200" indent="-457200">
              <a:buFont typeface="Wingdings" pitchFamily="2" charset="2"/>
              <a:buChar char="§"/>
            </a:pPr>
            <a:r>
              <a:rPr lang="en-US" sz="2000" dirty="0">
                <a:solidFill>
                  <a:schemeClr val="accent2">
                    <a:lumMod val="40000"/>
                    <a:lumOff val="60000"/>
                  </a:schemeClr>
                </a:solidFill>
                <a:latin typeface="Calibri" pitchFamily="34" charset="0"/>
              </a:rPr>
              <a:t>Live</a:t>
            </a:r>
            <a:r>
              <a:rPr lang="en-US" sz="2000" dirty="0" smtClean="0">
                <a:solidFill>
                  <a:srgbClr val="1F497D">
                    <a:lumMod val="20000"/>
                    <a:lumOff val="80000"/>
                  </a:srgbClr>
                </a:solidFill>
                <a:latin typeface="Calibri" pitchFamily="34" charset="0"/>
              </a:rPr>
              <a:t>-cell impermeable </a:t>
            </a:r>
            <a:r>
              <a:rPr lang="en-US" sz="2000" dirty="0" err="1">
                <a:solidFill>
                  <a:schemeClr val="accent2">
                    <a:lumMod val="40000"/>
                    <a:lumOff val="60000"/>
                  </a:schemeClr>
                </a:solidFill>
                <a:latin typeface="Calibri" pitchFamily="34" charset="0"/>
              </a:rPr>
              <a:t>propidium</a:t>
            </a:r>
            <a:r>
              <a:rPr lang="en-US" sz="2000" dirty="0">
                <a:solidFill>
                  <a:schemeClr val="accent2">
                    <a:lumMod val="40000"/>
                    <a:lumOff val="60000"/>
                  </a:schemeClr>
                </a:solidFill>
                <a:latin typeface="Calibri" pitchFamily="34" charset="0"/>
              </a:rPr>
              <a:t> iodide</a:t>
            </a:r>
          </a:p>
          <a:p>
            <a:pPr marL="457200" indent="-457200">
              <a:buFont typeface="Wingdings" pitchFamily="2" charset="2"/>
              <a:buChar char="§"/>
            </a:pPr>
            <a:r>
              <a:rPr lang="en-US" sz="2000" dirty="0">
                <a:solidFill>
                  <a:schemeClr val="accent2">
                    <a:lumMod val="40000"/>
                    <a:lumOff val="60000"/>
                  </a:schemeClr>
                </a:solidFill>
                <a:latin typeface="Calibri" pitchFamily="34" charset="0"/>
              </a:rPr>
              <a:t>All</a:t>
            </a:r>
            <a:r>
              <a:rPr lang="en-US" sz="2000" dirty="0" smtClean="0">
                <a:solidFill>
                  <a:srgbClr val="1F497D">
                    <a:lumMod val="20000"/>
                    <a:lumOff val="80000"/>
                  </a:srgbClr>
                </a:solidFill>
                <a:latin typeface="Calibri" pitchFamily="34" charset="0"/>
              </a:rPr>
              <a:t>-cell permeable </a:t>
            </a:r>
            <a:r>
              <a:rPr lang="en-US" sz="2000" dirty="0">
                <a:solidFill>
                  <a:schemeClr val="accent2">
                    <a:lumMod val="40000"/>
                    <a:lumOff val="60000"/>
                  </a:schemeClr>
                </a:solidFill>
                <a:latin typeface="Calibri" pitchFamily="34" charset="0"/>
              </a:rPr>
              <a:t>SYTO® 9 </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A staining </a:t>
            </a:r>
            <a:r>
              <a:rPr lang="en-US" sz="2000" dirty="0" err="1" smtClean="0">
                <a:solidFill>
                  <a:srgbClr val="1F497D">
                    <a:lumMod val="20000"/>
                    <a:lumOff val="80000"/>
                  </a:srgbClr>
                </a:solidFill>
                <a:latin typeface="Calibri" pitchFamily="34" charset="0"/>
              </a:rPr>
              <a:t>proceedure</a:t>
            </a:r>
            <a:r>
              <a:rPr lang="en-US" sz="2000" dirty="0" smtClean="0">
                <a:solidFill>
                  <a:srgbClr val="1F497D">
                    <a:lumMod val="20000"/>
                    <a:lumOff val="80000"/>
                  </a:srgbClr>
                </a:solidFill>
                <a:latin typeface="Calibri" pitchFamily="34" charset="0"/>
              </a:rPr>
              <a:t> with single-cell </a:t>
            </a:r>
            <a:r>
              <a:rPr lang="en-US" sz="2000" dirty="0">
                <a:solidFill>
                  <a:schemeClr val="accent2">
                    <a:lumMod val="40000"/>
                    <a:lumOff val="60000"/>
                  </a:schemeClr>
                </a:solidFill>
                <a:latin typeface="Calibri" pitchFamily="34" charset="0"/>
              </a:rPr>
              <a:t>fluorescence readout</a:t>
            </a:r>
            <a:r>
              <a:rPr lang="en-US" sz="2000" dirty="0" smtClean="0">
                <a:solidFill>
                  <a:srgbClr val="1F497D">
                    <a:lumMod val="20000"/>
                    <a:lumOff val="80000"/>
                  </a:srgbClr>
                </a:solidFill>
                <a:latin typeface="Calibri" pitchFamily="34" charset="0"/>
              </a:rPr>
              <a:t> (</a:t>
            </a:r>
            <a:r>
              <a:rPr lang="en-US" sz="2000" dirty="0" err="1" smtClean="0">
                <a:solidFill>
                  <a:srgbClr val="1F497D">
                    <a:lumMod val="20000"/>
                    <a:lumOff val="80000"/>
                  </a:srgbClr>
                </a:solidFill>
                <a:latin typeface="Calibri" pitchFamily="34" charset="0"/>
              </a:rPr>
              <a:t>cytometry</a:t>
            </a:r>
            <a:r>
              <a:rPr lang="en-US" sz="2000" dirty="0" smtClean="0">
                <a:solidFill>
                  <a:srgbClr val="1F497D">
                    <a:lumMod val="20000"/>
                    <a:lumOff val="80000"/>
                  </a:srgbClr>
                </a:solidFill>
                <a:latin typeface="Calibri" pitchFamily="34" charset="0"/>
              </a:rPr>
              <a:t> or microscopy) for determining the percentage of live bacteria in a population</a:t>
            </a:r>
          </a:p>
        </p:txBody>
      </p:sp>
      <p:grpSp>
        <p:nvGrpSpPr>
          <p:cNvPr id="10" name="Group 9"/>
          <p:cNvGrpSpPr/>
          <p:nvPr/>
        </p:nvGrpSpPr>
        <p:grpSpPr>
          <a:xfrm>
            <a:off x="457200" y="5040868"/>
            <a:ext cx="3886200" cy="1664732"/>
            <a:chOff x="533400" y="5117068"/>
            <a:chExt cx="3886200" cy="1664732"/>
          </a:xfrm>
        </p:grpSpPr>
        <p:pic>
          <p:nvPicPr>
            <p:cNvPr id="1029" name="Picture 5" descr="C:\Users\JCAnderson\Documents\Courses\SynBio Bootcamp\_Whole-Cell Analysis\surface labeling.png"/>
            <p:cNvPicPr>
              <a:picLocks noChangeAspect="1" noChangeArrowheads="1"/>
            </p:cNvPicPr>
            <p:nvPr/>
          </p:nvPicPr>
          <p:blipFill>
            <a:blip r:embed="rId6" cstate="print"/>
            <a:srcRect/>
            <a:stretch>
              <a:fillRect/>
            </a:stretch>
          </p:blipFill>
          <p:spPr bwMode="auto">
            <a:xfrm>
              <a:off x="533400" y="5198826"/>
              <a:ext cx="3886200" cy="1582974"/>
            </a:xfrm>
            <a:prstGeom prst="rect">
              <a:avLst/>
            </a:prstGeom>
            <a:noFill/>
          </p:spPr>
        </p:pic>
        <p:sp>
          <p:nvSpPr>
            <p:cNvPr id="9" name="TextBox 8"/>
            <p:cNvSpPr txBox="1"/>
            <p:nvPr/>
          </p:nvSpPr>
          <p:spPr>
            <a:xfrm>
              <a:off x="1706249" y="5117068"/>
              <a:ext cx="1036951" cy="369332"/>
            </a:xfrm>
            <a:prstGeom prst="rect">
              <a:avLst/>
            </a:prstGeom>
            <a:noFill/>
          </p:spPr>
          <p:txBody>
            <a:bodyPr wrap="none" rtlCol="0">
              <a:spAutoFit/>
            </a:bodyPr>
            <a:lstStyle/>
            <a:p>
              <a:r>
                <a:rPr lang="en-US" dirty="0" smtClean="0">
                  <a:solidFill>
                    <a:schemeClr val="bg1">
                      <a:lumMod val="75000"/>
                    </a:schemeClr>
                  </a:solidFill>
                </a:rPr>
                <a:t>Antibody</a:t>
              </a:r>
              <a:endParaRPr lang="en-US" dirty="0">
                <a:solidFill>
                  <a:schemeClr val="bg1">
                    <a:lumMod val="75000"/>
                  </a:schemeClr>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1524000" y="1371600"/>
            <a:ext cx="6946132" cy="1015663"/>
          </a:xfrm>
          <a:prstGeom prst="rect">
            <a:avLst/>
          </a:prstGeom>
          <a:noFill/>
        </p:spPr>
        <p:txBody>
          <a:bodyPr wrap="none" rtlCol="0">
            <a:spAutoFit/>
          </a:bodyPr>
          <a:lstStyle/>
          <a:p>
            <a:r>
              <a:rPr lang="en-US" sz="6000" dirty="0" smtClean="0">
                <a:solidFill>
                  <a:schemeClr val="tx2">
                    <a:lumMod val="20000"/>
                    <a:lumOff val="80000"/>
                  </a:schemeClr>
                </a:solidFill>
                <a:latin typeface="Segoe Script" pitchFamily="34" charset="0"/>
              </a:rPr>
              <a:t>…but be careful!</a:t>
            </a:r>
            <a:endParaRPr lang="en-US" sz="6000" dirty="0">
              <a:solidFill>
                <a:schemeClr val="tx2">
                  <a:lumMod val="20000"/>
                  <a:lumOff val="80000"/>
                </a:schemeClr>
              </a:solidFill>
              <a:latin typeface="Segoe Script" pitchFamily="34" charset="0"/>
            </a:endParaRPr>
          </a:p>
        </p:txBody>
      </p:sp>
      <p:sp>
        <p:nvSpPr>
          <p:cNvPr id="74" name="Rectangle 73"/>
          <p:cNvSpPr/>
          <p:nvPr/>
        </p:nvSpPr>
        <p:spPr>
          <a:xfrm>
            <a:off x="990600" y="3048000"/>
            <a:ext cx="7391400" cy="2862322"/>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Bacteria are </a:t>
            </a:r>
            <a:r>
              <a:rPr lang="en-US" sz="2000" dirty="0">
                <a:solidFill>
                  <a:schemeClr val="accent2">
                    <a:lumMod val="40000"/>
                    <a:lumOff val="60000"/>
                  </a:schemeClr>
                </a:solidFill>
                <a:latin typeface="Calibri" pitchFamily="34" charset="0"/>
              </a:rPr>
              <a:t>different sizes</a:t>
            </a:r>
            <a:r>
              <a:rPr lang="en-US" sz="2000" dirty="0" smtClean="0">
                <a:solidFill>
                  <a:srgbClr val="1F497D">
                    <a:lumMod val="20000"/>
                    <a:lumOff val="80000"/>
                  </a:srgbClr>
                </a:solidFill>
                <a:latin typeface="Calibri" pitchFamily="34" charset="0"/>
              </a:rPr>
              <a:t> at different stages of the growth phase</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Replication, Transcription, and translation </a:t>
            </a:r>
            <a:r>
              <a:rPr lang="en-US" sz="2000" dirty="0">
                <a:solidFill>
                  <a:schemeClr val="accent2">
                    <a:lumMod val="40000"/>
                    <a:lumOff val="60000"/>
                  </a:schemeClr>
                </a:solidFill>
                <a:latin typeface="Calibri" pitchFamily="34" charset="0"/>
              </a:rPr>
              <a:t>rates</a:t>
            </a:r>
            <a:r>
              <a:rPr lang="en-US" sz="2000" dirty="0" smtClean="0">
                <a:solidFill>
                  <a:srgbClr val="1F497D">
                    <a:lumMod val="20000"/>
                    <a:lumOff val="80000"/>
                  </a:srgbClr>
                </a:solidFill>
                <a:latin typeface="Calibri" pitchFamily="34" charset="0"/>
              </a:rPr>
              <a:t> are different at different stages of the growth phase</a:t>
            </a:r>
          </a:p>
          <a:p>
            <a:pPr marL="457200" indent="-457200">
              <a:buFont typeface="Wingdings" pitchFamily="2" charset="2"/>
              <a:buChar char="§"/>
            </a:pPr>
            <a:r>
              <a:rPr lang="en-US" sz="2000" dirty="0">
                <a:solidFill>
                  <a:schemeClr val="accent2">
                    <a:lumMod val="40000"/>
                    <a:lumOff val="60000"/>
                  </a:schemeClr>
                </a:solidFill>
                <a:latin typeface="Calibri" pitchFamily="34" charset="0"/>
              </a:rPr>
              <a:t>Toxicity</a:t>
            </a:r>
            <a:r>
              <a:rPr lang="en-US" sz="2000" dirty="0" smtClean="0">
                <a:solidFill>
                  <a:srgbClr val="1F497D">
                    <a:lumMod val="20000"/>
                    <a:lumOff val="80000"/>
                  </a:srgbClr>
                </a:solidFill>
                <a:latin typeface="Calibri" pitchFamily="34" charset="0"/>
              </a:rPr>
              <a:t> in a cell can increase or decrease the normalized activity observed in a cell</a:t>
            </a:r>
          </a:p>
          <a:p>
            <a:pPr marL="457200" indent="-457200">
              <a:buFont typeface="Wingdings" pitchFamily="2" charset="2"/>
              <a:buChar char="§"/>
            </a:pPr>
            <a:endParaRPr lang="en-US" sz="2000" dirty="0" smtClean="0">
              <a:solidFill>
                <a:srgbClr val="1F497D">
                  <a:lumMod val="20000"/>
                  <a:lumOff val="80000"/>
                </a:srgbClr>
              </a:solidFill>
              <a:latin typeface="Calibri" pitchFamily="34" charset="0"/>
            </a:endParaRP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The “proper” way to handle the data for such experiments is debatable.  </a:t>
            </a:r>
            <a:r>
              <a:rPr lang="en-US" sz="2000" dirty="0">
                <a:solidFill>
                  <a:schemeClr val="accent2">
                    <a:lumMod val="40000"/>
                    <a:lumOff val="60000"/>
                  </a:schemeClr>
                </a:solidFill>
                <a:latin typeface="Calibri" pitchFamily="34" charset="0"/>
              </a:rPr>
              <a:t>DON’T GET FANCY </a:t>
            </a:r>
            <a:r>
              <a:rPr lang="en-US" sz="2000" dirty="0" smtClean="0">
                <a:solidFill>
                  <a:srgbClr val="1F497D">
                    <a:lumMod val="20000"/>
                    <a:lumOff val="80000"/>
                  </a:srgbClr>
                </a:solidFill>
                <a:latin typeface="Calibri" pitchFamily="34" charset="0"/>
              </a:rPr>
              <a:t>WITH THE MATH!</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0" y="1349514"/>
            <a:ext cx="9144000" cy="707886"/>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cs typeface="Arial" pitchFamily="34" charset="0"/>
              </a:rPr>
              <a:t>The </a:t>
            </a:r>
            <a:r>
              <a:rPr lang="en-US" sz="4000" dirty="0" err="1" smtClean="0">
                <a:solidFill>
                  <a:schemeClr val="bg1"/>
                </a:solidFill>
                <a:latin typeface="Rockwell Extra Bold" pitchFamily="18" charset="0"/>
                <a:cs typeface="Arial" pitchFamily="34" charset="0"/>
              </a:rPr>
              <a:t>Demonstation</a:t>
            </a:r>
            <a:endParaRPr lang="en-US" sz="4000" dirty="0">
              <a:solidFill>
                <a:schemeClr val="bg1"/>
              </a:solidFill>
              <a:latin typeface="Rockwell Extra Bold" pitchFamily="18" charset="0"/>
              <a:cs typeface="Arial" pitchFamily="34" charset="0"/>
            </a:endParaRPr>
          </a:p>
        </p:txBody>
      </p:sp>
      <p:pic>
        <p:nvPicPr>
          <p:cNvPr id="5" name="Picture 4" descr="Otis demo.png"/>
          <p:cNvPicPr>
            <a:picLocks noChangeAspect="1"/>
          </p:cNvPicPr>
          <p:nvPr/>
        </p:nvPicPr>
        <p:blipFill>
          <a:blip r:embed="rId4" cstate="print"/>
          <a:stretch>
            <a:fillRect/>
          </a:stretch>
        </p:blipFill>
        <p:spPr>
          <a:xfrm>
            <a:off x="4343400" y="2667000"/>
            <a:ext cx="3661834" cy="4191000"/>
          </a:xfrm>
          <a:prstGeom prst="rect">
            <a:avLst/>
          </a:prstGeom>
        </p:spPr>
      </p:pic>
      <p:sp>
        <p:nvSpPr>
          <p:cNvPr id="4" name="TextBox 3"/>
          <p:cNvSpPr txBox="1"/>
          <p:nvPr/>
        </p:nvSpPr>
        <p:spPr>
          <a:xfrm flipH="1">
            <a:off x="228600" y="3600271"/>
            <a:ext cx="4648200" cy="1077218"/>
          </a:xfrm>
          <a:prstGeom prst="rect">
            <a:avLst/>
          </a:prstGeom>
          <a:noFill/>
        </p:spPr>
        <p:txBody>
          <a:bodyPr wrap="square" rtlCol="0">
            <a:spAutoFit/>
          </a:bodyPr>
          <a:lstStyle/>
          <a:p>
            <a:r>
              <a:rPr lang="en-US" sz="3200" dirty="0" smtClean="0">
                <a:solidFill>
                  <a:schemeClr val="bg1"/>
                </a:solidFill>
              </a:rPr>
              <a:t>System Characterization</a:t>
            </a:r>
          </a:p>
          <a:p>
            <a:r>
              <a:rPr lang="en-US" sz="3200" dirty="0" smtClean="0">
                <a:solidFill>
                  <a:schemeClr val="bg1"/>
                </a:solidFill>
              </a:rPr>
              <a:t>Branding</a:t>
            </a:r>
            <a:endParaRPr lang="en-US" sz="3600" dirty="0">
              <a:solidFill>
                <a:schemeClr val="bg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0" y="1349514"/>
            <a:ext cx="9144000" cy="707886"/>
          </a:xfrm>
          <a:prstGeom prst="rect">
            <a:avLst/>
          </a:prstGeom>
          <a:noFill/>
          <a:ln w="9525">
            <a:noFill/>
            <a:miter lim="800000"/>
            <a:headEnd/>
            <a:tailEnd/>
          </a:ln>
        </p:spPr>
        <p:txBody>
          <a:bodyPr wrap="square">
            <a:spAutoFit/>
          </a:bodyPr>
          <a:lstStyle/>
          <a:p>
            <a:pPr algn="ctr"/>
            <a:r>
              <a:rPr lang="en-US" sz="4000" dirty="0" smtClean="0">
                <a:solidFill>
                  <a:prstClr val="white"/>
                </a:solidFill>
                <a:latin typeface="Rockwell Extra Bold" pitchFamily="18" charset="0"/>
                <a:cs typeface="Arial" pitchFamily="34" charset="0"/>
              </a:rPr>
              <a:t>Microbiological Assays</a:t>
            </a:r>
            <a:endParaRPr lang="en-US" sz="4000" dirty="0">
              <a:solidFill>
                <a:prstClr val="white"/>
              </a:solidFill>
              <a:latin typeface="Rockwell Extra Bold" pitchFamily="18" charset="0"/>
              <a:cs typeface="Arial" pitchFamily="34" charset="0"/>
            </a:endParaRPr>
          </a:p>
        </p:txBody>
      </p:sp>
      <p:pic>
        <p:nvPicPr>
          <p:cNvPr id="7170" name="Picture 2" descr="C:\Users\JCAnderson\Documents\Courses\SynBio Bootcamp\_Whole-Cell Analysis\swarming1.png"/>
          <p:cNvPicPr>
            <a:picLocks noChangeAspect="1" noChangeArrowheads="1"/>
          </p:cNvPicPr>
          <p:nvPr/>
        </p:nvPicPr>
        <p:blipFill>
          <a:blip r:embed="rId4" cstate="print"/>
          <a:srcRect/>
          <a:stretch>
            <a:fillRect/>
          </a:stretch>
        </p:blipFill>
        <p:spPr bwMode="auto">
          <a:xfrm>
            <a:off x="3429000" y="2209800"/>
            <a:ext cx="4523899" cy="4308475"/>
          </a:xfrm>
          <a:prstGeom prst="rect">
            <a:avLst/>
          </a:prstGeom>
          <a:noFill/>
        </p:spPr>
      </p:pic>
    </p:spTree>
    <p:extLst>
      <p:ext uri="{BB962C8B-B14F-4D97-AF65-F5344CB8AC3E}">
        <p14:creationId xmlns:p14="http://schemas.microsoft.com/office/powerpoint/2010/main" val="3900457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Measuring Toxicity</a:t>
            </a:r>
          </a:p>
        </p:txBody>
      </p:sp>
      <p:sp>
        <p:nvSpPr>
          <p:cNvPr id="4" name="Rectangle 3"/>
          <p:cNvSpPr/>
          <p:nvPr/>
        </p:nvSpPr>
        <p:spPr>
          <a:xfrm>
            <a:off x="457200" y="990600"/>
            <a:ext cx="5867400" cy="1015663"/>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Following OD_600 over time provides a growth rate.  When compared to wild-type cells, toxicity can be inferred.</a:t>
            </a:r>
          </a:p>
        </p:txBody>
      </p:sp>
      <p:graphicFrame>
        <p:nvGraphicFramePr>
          <p:cNvPr id="5" name="Chart 4"/>
          <p:cNvGraphicFramePr/>
          <p:nvPr/>
        </p:nvGraphicFramePr>
        <p:xfrm>
          <a:off x="228601" y="2133600"/>
          <a:ext cx="4343400" cy="3173602"/>
        </p:xfrm>
        <a:graphic>
          <a:graphicData uri="http://schemas.openxmlformats.org/drawingml/2006/chart">
            <c:chart xmlns:c="http://schemas.openxmlformats.org/drawingml/2006/chart" xmlns:r="http://schemas.openxmlformats.org/officeDocument/2006/relationships" r:id="rId4"/>
          </a:graphicData>
        </a:graphic>
      </p:graphicFrame>
      <p:pic>
        <p:nvPicPr>
          <p:cNvPr id="1026" name="Picture 2" descr="C:\Users\JCAnderson\Documents\Courses\SynBio Bootcamp\_Whole-Cell Analysis\Growth rate.png"/>
          <p:cNvPicPr>
            <a:picLocks noChangeAspect="1" noChangeArrowheads="1"/>
          </p:cNvPicPr>
          <p:nvPr/>
        </p:nvPicPr>
        <p:blipFill>
          <a:blip r:embed="rId5" cstate="print"/>
          <a:srcRect/>
          <a:stretch>
            <a:fillRect/>
          </a:stretch>
        </p:blipFill>
        <p:spPr bwMode="auto">
          <a:xfrm>
            <a:off x="1447800" y="5562600"/>
            <a:ext cx="6034088" cy="1060450"/>
          </a:xfrm>
          <a:prstGeom prst="rect">
            <a:avLst/>
          </a:prstGeom>
          <a:noFill/>
        </p:spPr>
      </p:pic>
      <p:pic>
        <p:nvPicPr>
          <p:cNvPr id="1027" name="Picture 3" descr="C:\Users\JCAnderson\Documents\Courses\SynBio Bootcamp\_Whole-Cell Analysis\Growth rate2.png"/>
          <p:cNvPicPr>
            <a:picLocks noChangeAspect="1" noChangeArrowheads="1"/>
          </p:cNvPicPr>
          <p:nvPr/>
        </p:nvPicPr>
        <p:blipFill>
          <a:blip r:embed="rId6" cstate="print"/>
          <a:srcRect/>
          <a:stretch>
            <a:fillRect/>
          </a:stretch>
        </p:blipFill>
        <p:spPr bwMode="auto">
          <a:xfrm>
            <a:off x="5029200" y="2027417"/>
            <a:ext cx="3733800" cy="3306583"/>
          </a:xfrm>
          <a:prstGeom prst="rect">
            <a:avLst/>
          </a:prstGeom>
          <a:noFill/>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Devices affecting viability</a:t>
            </a:r>
            <a:endParaRPr lang="en-US" dirty="0">
              <a:solidFill>
                <a:srgbClr val="1F497D">
                  <a:lumMod val="20000"/>
                  <a:lumOff val="80000"/>
                </a:srgbClr>
              </a:solidFill>
              <a:latin typeface="Rockwell Extra Bold" pitchFamily="18" charset="0"/>
              <a:cs typeface="Arial" pitchFamily="34" charset="0"/>
            </a:endParaRPr>
          </a:p>
        </p:txBody>
      </p:sp>
      <p:sp>
        <p:nvSpPr>
          <p:cNvPr id="4" name="Rectangle 3"/>
          <p:cNvSpPr/>
          <p:nvPr/>
        </p:nvSpPr>
        <p:spPr>
          <a:xfrm>
            <a:off x="457200" y="1542395"/>
            <a:ext cx="3810000" cy="2554545"/>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Mammalian serum (non-cellular component of blood) contains complement.  It kills bacteria.</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Introduction of K92 and O16 devices place carbohydrate polymers on the surface of </a:t>
            </a:r>
            <a:r>
              <a:rPr lang="en-US" sz="2000" i="1" dirty="0" smtClean="0">
                <a:solidFill>
                  <a:srgbClr val="1F497D">
                    <a:lumMod val="20000"/>
                    <a:lumOff val="80000"/>
                  </a:srgbClr>
                </a:solidFill>
                <a:latin typeface="Calibri" pitchFamily="34" charset="0"/>
              </a:rPr>
              <a:t>E. coli</a:t>
            </a:r>
            <a:r>
              <a:rPr lang="en-US" sz="2000" dirty="0" smtClean="0">
                <a:solidFill>
                  <a:srgbClr val="1F497D">
                    <a:lumMod val="20000"/>
                    <a:lumOff val="80000"/>
                  </a:srgbClr>
                </a:solidFill>
                <a:latin typeface="Calibri" pitchFamily="34" charset="0"/>
              </a:rPr>
              <a:t> and mask the surface</a:t>
            </a:r>
          </a:p>
        </p:txBody>
      </p:sp>
      <p:pic>
        <p:nvPicPr>
          <p:cNvPr id="2050" name="Picture 2" descr="C:\Users\JCAnderson\Documents\Courses\SynBio Bootcamp\_Whole-Cell Analysis\serum growth.png"/>
          <p:cNvPicPr>
            <a:picLocks noChangeAspect="1" noChangeArrowheads="1"/>
          </p:cNvPicPr>
          <p:nvPr/>
        </p:nvPicPr>
        <p:blipFill>
          <a:blip r:embed="rId4" cstate="print"/>
          <a:srcRect/>
          <a:stretch>
            <a:fillRect/>
          </a:stretch>
        </p:blipFill>
        <p:spPr bwMode="auto">
          <a:xfrm>
            <a:off x="4953000" y="2663904"/>
            <a:ext cx="3541712" cy="4194096"/>
          </a:xfrm>
          <a:prstGeom prst="rect">
            <a:avLst/>
          </a:prstGeom>
          <a:noFill/>
        </p:spPr>
      </p:pic>
      <p:pic>
        <p:nvPicPr>
          <p:cNvPr id="2051" name="Picture 3" descr="C:\Users\JCAnderson\Documents\Courses\SynBio Bootcamp\_Whole-Cell Analysis\k1 and o16.png"/>
          <p:cNvPicPr>
            <a:picLocks noChangeAspect="1" noChangeArrowheads="1"/>
          </p:cNvPicPr>
          <p:nvPr/>
        </p:nvPicPr>
        <p:blipFill>
          <a:blip r:embed="rId5" cstate="print"/>
          <a:srcRect/>
          <a:stretch>
            <a:fillRect/>
          </a:stretch>
        </p:blipFill>
        <p:spPr bwMode="auto">
          <a:xfrm>
            <a:off x="457200" y="4648200"/>
            <a:ext cx="4363241" cy="1600200"/>
          </a:xfrm>
          <a:prstGeom prst="rect">
            <a:avLst/>
          </a:prstGeom>
          <a:noFill/>
        </p:spPr>
      </p:pic>
      <p:sp>
        <p:nvSpPr>
          <p:cNvPr id="12" name="Rectangle 11"/>
          <p:cNvSpPr/>
          <p:nvPr/>
        </p:nvSpPr>
        <p:spPr>
          <a:xfrm>
            <a:off x="4419600" y="1143000"/>
            <a:ext cx="4572000" cy="1323439"/>
          </a:xfrm>
          <a:prstGeom prst="rect">
            <a:avLst/>
          </a:prstGeom>
        </p:spPr>
        <p:txBody>
          <a:bodyPr>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In this experiment, bacteria are incubated in horse serum and then plated on LB plates</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Colonies are counted and plotted</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err="1" smtClean="0">
                <a:solidFill>
                  <a:srgbClr val="1F497D">
                    <a:lumMod val="20000"/>
                    <a:lumOff val="80000"/>
                  </a:srgbClr>
                </a:solidFill>
                <a:latin typeface="Rockwell Extra Bold" pitchFamily="18" charset="0"/>
                <a:cs typeface="Arial" pitchFamily="34" charset="0"/>
              </a:rPr>
              <a:t>Chemotaxis</a:t>
            </a:r>
            <a:r>
              <a:rPr lang="en-US" sz="3600" dirty="0" smtClean="0">
                <a:solidFill>
                  <a:srgbClr val="1F497D">
                    <a:lumMod val="20000"/>
                    <a:lumOff val="80000"/>
                  </a:srgbClr>
                </a:solidFill>
                <a:latin typeface="Rockwell Extra Bold" pitchFamily="18" charset="0"/>
                <a:cs typeface="Arial" pitchFamily="34" charset="0"/>
              </a:rPr>
              <a:t>/Swarming Assays</a:t>
            </a:r>
            <a:endParaRPr lang="en-US" sz="3200" dirty="0">
              <a:solidFill>
                <a:srgbClr val="1F497D">
                  <a:lumMod val="20000"/>
                  <a:lumOff val="80000"/>
                </a:srgbClr>
              </a:solidFill>
              <a:latin typeface="Rockwell Extra Bold" pitchFamily="18" charset="0"/>
              <a:cs typeface="Arial" pitchFamily="34" charset="0"/>
            </a:endParaRPr>
          </a:p>
        </p:txBody>
      </p:sp>
      <p:pic>
        <p:nvPicPr>
          <p:cNvPr id="3074" name="Picture 2" descr="C:\Users\JCAnderson\Documents\Courses\SynBio Bootcamp\_Whole-Cell Analysis\chemotaxis1.png"/>
          <p:cNvPicPr>
            <a:picLocks noChangeAspect="1" noChangeArrowheads="1"/>
          </p:cNvPicPr>
          <p:nvPr/>
        </p:nvPicPr>
        <p:blipFill>
          <a:blip r:embed="rId4" cstate="print"/>
          <a:srcRect/>
          <a:stretch>
            <a:fillRect/>
          </a:stretch>
        </p:blipFill>
        <p:spPr bwMode="auto">
          <a:xfrm>
            <a:off x="457200" y="914400"/>
            <a:ext cx="8458200" cy="2498642"/>
          </a:xfrm>
          <a:prstGeom prst="rect">
            <a:avLst/>
          </a:prstGeom>
          <a:noFill/>
        </p:spPr>
      </p:pic>
      <p:pic>
        <p:nvPicPr>
          <p:cNvPr id="3076" name="Picture 4" descr="C:\Users\JCAnderson\Documents\Courses\SynBio Bootcamp\_Whole-Cell Analysis\chemotaxis2.png"/>
          <p:cNvPicPr>
            <a:picLocks noChangeAspect="1" noChangeArrowheads="1"/>
          </p:cNvPicPr>
          <p:nvPr/>
        </p:nvPicPr>
        <p:blipFill>
          <a:blip r:embed="rId5" cstate="print"/>
          <a:srcRect/>
          <a:stretch>
            <a:fillRect/>
          </a:stretch>
        </p:blipFill>
        <p:spPr bwMode="auto">
          <a:xfrm>
            <a:off x="609600" y="3733800"/>
            <a:ext cx="8037513" cy="2984500"/>
          </a:xfrm>
          <a:prstGeom prst="rect">
            <a:avLst/>
          </a:prstGeom>
          <a:noFill/>
        </p:spPr>
      </p:pic>
      <p:sp>
        <p:nvSpPr>
          <p:cNvPr id="6" name="Rectangle 5"/>
          <p:cNvSpPr/>
          <p:nvPr/>
        </p:nvSpPr>
        <p:spPr>
          <a:xfrm>
            <a:off x="0" y="6488668"/>
            <a:ext cx="1335622" cy="276999"/>
          </a:xfrm>
          <a:prstGeom prst="rect">
            <a:avLst/>
          </a:prstGeom>
        </p:spPr>
        <p:txBody>
          <a:bodyPr wrap="none">
            <a:spAutoFit/>
          </a:bodyPr>
          <a:lstStyle/>
          <a:p>
            <a:r>
              <a:rPr lang="en-US" sz="1200" dirty="0" smtClean="0">
                <a:solidFill>
                  <a:srgbClr val="1F497D">
                    <a:lumMod val="20000"/>
                    <a:lumOff val="80000"/>
                  </a:srgbClr>
                </a:solidFill>
                <a:latin typeface="Arial" charset="0"/>
                <a:cs typeface="Arial" charset="0"/>
              </a:rPr>
              <a:t>PMID: 17480075</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066800" y="6172200"/>
            <a:ext cx="3733800" cy="152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Adhesion Assays</a:t>
            </a:r>
            <a:endParaRPr lang="en-US" sz="3200" dirty="0">
              <a:solidFill>
                <a:srgbClr val="1F497D">
                  <a:lumMod val="20000"/>
                  <a:lumOff val="80000"/>
                </a:srgbClr>
              </a:solidFill>
              <a:latin typeface="Rockwell Extra Bold" pitchFamily="18" charset="0"/>
              <a:cs typeface="Arial" pitchFamily="34" charset="0"/>
            </a:endParaRPr>
          </a:p>
        </p:txBody>
      </p:sp>
      <p:pic>
        <p:nvPicPr>
          <p:cNvPr id="1026" name="Picture 2"/>
          <p:cNvPicPr>
            <a:picLocks noChangeAspect="1" noChangeArrowheads="1"/>
          </p:cNvPicPr>
          <p:nvPr/>
        </p:nvPicPr>
        <p:blipFill>
          <a:blip r:embed="rId4" cstate="print"/>
          <a:srcRect t="4885"/>
          <a:stretch>
            <a:fillRect/>
          </a:stretch>
        </p:blipFill>
        <p:spPr bwMode="auto">
          <a:xfrm>
            <a:off x="5715000" y="0"/>
            <a:ext cx="3429000" cy="1913076"/>
          </a:xfrm>
          <a:prstGeom prst="rect">
            <a:avLst/>
          </a:prstGeom>
          <a:noFill/>
          <a:ln w="9525">
            <a:noFill/>
            <a:miter lim="800000"/>
            <a:headEnd/>
            <a:tailEnd/>
          </a:ln>
          <a:effectLst/>
        </p:spPr>
      </p:pic>
      <p:grpSp>
        <p:nvGrpSpPr>
          <p:cNvPr id="12" name="Group 11"/>
          <p:cNvGrpSpPr/>
          <p:nvPr/>
        </p:nvGrpSpPr>
        <p:grpSpPr>
          <a:xfrm>
            <a:off x="1066800" y="1600199"/>
            <a:ext cx="3733800" cy="4730431"/>
            <a:chOff x="608806" y="1447800"/>
            <a:chExt cx="2286794" cy="5030788"/>
          </a:xfrm>
        </p:grpSpPr>
        <p:cxnSp>
          <p:nvCxnSpPr>
            <p:cNvPr id="5" name="Straight Connector 4"/>
            <p:cNvCxnSpPr/>
            <p:nvPr/>
          </p:nvCxnSpPr>
          <p:spPr>
            <a:xfrm rot="5400000">
              <a:off x="-1905000" y="3962400"/>
              <a:ext cx="5029200" cy="1588"/>
            </a:xfrm>
            <a:prstGeom prst="line">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09600" y="6477000"/>
              <a:ext cx="2286000" cy="1588"/>
            </a:xfrm>
            <a:prstGeom prst="line">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380205" y="3961606"/>
              <a:ext cx="5029200" cy="1588"/>
            </a:xfrm>
            <a:prstGeom prst="line">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p:nvPr/>
        </p:nvCxnSpPr>
        <p:spPr>
          <a:xfrm rot="16200000" flipH="1">
            <a:off x="3009899" y="5295900"/>
            <a:ext cx="914400" cy="685800"/>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28800" y="4419600"/>
            <a:ext cx="2743200" cy="923330"/>
          </a:xfrm>
          <a:prstGeom prst="rect">
            <a:avLst/>
          </a:prstGeom>
          <a:noFill/>
        </p:spPr>
        <p:txBody>
          <a:bodyPr wrap="square" rtlCol="0">
            <a:spAutoFit/>
          </a:bodyPr>
          <a:lstStyle/>
          <a:p>
            <a:r>
              <a:rPr lang="en-US" dirty="0" smtClean="0">
                <a:solidFill>
                  <a:schemeClr val="tx2">
                    <a:lumMod val="20000"/>
                    <a:lumOff val="80000"/>
                  </a:schemeClr>
                </a:solidFill>
              </a:rPr>
              <a:t>Binding Substrate (for example:  </a:t>
            </a:r>
            <a:r>
              <a:rPr lang="en-US" dirty="0" err="1" smtClean="0">
                <a:solidFill>
                  <a:schemeClr val="tx2">
                    <a:lumMod val="20000"/>
                    <a:lumOff val="80000"/>
                  </a:schemeClr>
                </a:solidFill>
              </a:rPr>
              <a:t>Mannan</a:t>
            </a:r>
            <a:r>
              <a:rPr lang="en-US" dirty="0" smtClean="0">
                <a:solidFill>
                  <a:schemeClr val="tx2">
                    <a:lumMod val="20000"/>
                    <a:lumOff val="80000"/>
                  </a:schemeClr>
                </a:solidFill>
              </a:rPr>
              <a:t> binds type I </a:t>
            </a:r>
            <a:r>
              <a:rPr lang="en-US" dirty="0" err="1" smtClean="0">
                <a:solidFill>
                  <a:schemeClr val="tx2">
                    <a:lumMod val="20000"/>
                    <a:lumOff val="80000"/>
                  </a:schemeClr>
                </a:solidFill>
              </a:rPr>
              <a:t>pili</a:t>
            </a:r>
            <a:r>
              <a:rPr lang="en-US" dirty="0" smtClean="0">
                <a:solidFill>
                  <a:schemeClr val="tx2">
                    <a:lumMod val="20000"/>
                    <a:lumOff val="80000"/>
                  </a:schemeClr>
                </a:solidFill>
              </a:rPr>
              <a:t>)</a:t>
            </a:r>
            <a:endParaRPr lang="en-US" dirty="0">
              <a:solidFill>
                <a:schemeClr val="tx2">
                  <a:lumMod val="20000"/>
                  <a:lumOff val="80000"/>
                </a:schemeClr>
              </a:solidFill>
            </a:endParaRPr>
          </a:p>
        </p:txBody>
      </p:sp>
      <p:grpSp>
        <p:nvGrpSpPr>
          <p:cNvPr id="59" name="Group 58"/>
          <p:cNvGrpSpPr/>
          <p:nvPr/>
        </p:nvGrpSpPr>
        <p:grpSpPr>
          <a:xfrm>
            <a:off x="1190667" y="2066463"/>
            <a:ext cx="3586437" cy="4187911"/>
            <a:chOff x="1190667" y="2066463"/>
            <a:chExt cx="3586437" cy="4187911"/>
          </a:xfrm>
        </p:grpSpPr>
        <p:sp>
          <p:nvSpPr>
            <p:cNvPr id="28" name="Rounded Rectangle 27"/>
            <p:cNvSpPr/>
            <p:nvPr/>
          </p:nvSpPr>
          <p:spPr>
            <a:xfrm rot="6934771">
              <a:off x="2002423" y="4426450"/>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rot="4831261">
              <a:off x="2568574" y="4565081"/>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p:cNvSpPr/>
            <p:nvPr/>
          </p:nvSpPr>
          <p:spPr>
            <a:xfrm rot="2584270">
              <a:off x="2311906" y="4733158"/>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4596451">
              <a:off x="3202589" y="5652603"/>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3733800" y="5562600"/>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rot="18261933">
              <a:off x="3099490" y="4555734"/>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rot="2584270">
              <a:off x="4100642" y="5839397"/>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rot="6934771">
              <a:off x="2028645" y="5118441"/>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rot="4738990">
              <a:off x="2656470" y="5803399"/>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rot="4738990">
              <a:off x="3887451" y="4842335"/>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2670927" y="5291261"/>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4831261">
              <a:off x="965180" y="2893136"/>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20227900">
              <a:off x="1325960" y="3389207"/>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1957325" y="2532355"/>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2266931">
              <a:off x="2318106" y="3028428"/>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rot="4738990">
              <a:off x="2092618" y="3389207"/>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2453398" y="3885280"/>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rot="2626868">
              <a:off x="1506350" y="3073525"/>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rot="18261933">
              <a:off x="2723983" y="3569598"/>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rot="2584270">
              <a:off x="1641642" y="3930378"/>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rot="20227900">
              <a:off x="3377883" y="2792881"/>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rot="2266931">
              <a:off x="3151898" y="3957447"/>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rot="4738990">
              <a:off x="3542587" y="3462881"/>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4038600" y="3886200"/>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rot="3868031">
              <a:off x="1338709" y="4635668"/>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rot="4596451">
              <a:off x="2796606" y="2774760"/>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rot="2626868">
              <a:off x="1206477" y="2459145"/>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rot="4831261">
              <a:off x="1533985" y="5116863"/>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rot="20227900">
              <a:off x="3679861" y="2941354"/>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98599" y="4739480"/>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rot="2266931">
              <a:off x="1358609" y="4095392"/>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4038600" y="3276600"/>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rot="3868031">
              <a:off x="1890489" y="3670051"/>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rot="4596451">
              <a:off x="1003316" y="5119829"/>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rot="2626868">
              <a:off x="3646607" y="4088253"/>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rot="18261933">
              <a:off x="3582300" y="5038544"/>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rot="20227900">
              <a:off x="1236429" y="5761381"/>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a:off x="2257091" y="2187492"/>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2266931">
              <a:off x="3703679" y="2302103"/>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rot="4596451">
              <a:off x="3072497" y="2291950"/>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p:cNvSpPr/>
            <p:nvPr/>
          </p:nvSpPr>
          <p:spPr>
            <a:xfrm rot="2626868">
              <a:off x="1965175" y="5765280"/>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1160229" y="5427115"/>
            <a:ext cx="3540675" cy="836537"/>
            <a:chOff x="1160229" y="5427115"/>
            <a:chExt cx="3540675" cy="836537"/>
          </a:xfrm>
        </p:grpSpPr>
        <p:sp>
          <p:nvSpPr>
            <p:cNvPr id="61" name="Rounded Rectangle 60"/>
            <p:cNvSpPr/>
            <p:nvPr/>
          </p:nvSpPr>
          <p:spPr>
            <a:xfrm rot="6934771">
              <a:off x="1100164" y="5812677"/>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rot="4831261">
              <a:off x="2162341" y="5734899"/>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p:cNvSpPr/>
            <p:nvPr/>
          </p:nvSpPr>
          <p:spPr>
            <a:xfrm rot="2584270">
              <a:off x="1938510" y="5772258"/>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rot="4596451">
              <a:off x="3126389" y="5652602"/>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p:cNvSpPr/>
            <p:nvPr/>
          </p:nvSpPr>
          <p:spPr>
            <a:xfrm>
              <a:off x="3657600" y="5562599"/>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rot="18261933">
              <a:off x="2431823" y="5801752"/>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p:cNvSpPr/>
            <p:nvPr/>
          </p:nvSpPr>
          <p:spPr>
            <a:xfrm rot="2584270">
              <a:off x="4024442" y="5839396"/>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p:cNvSpPr/>
            <p:nvPr/>
          </p:nvSpPr>
          <p:spPr>
            <a:xfrm rot="6934771">
              <a:off x="1785965" y="5736477"/>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p:nvSpPr>
          <p:spPr>
            <a:xfrm rot="4738990">
              <a:off x="2580270" y="5803398"/>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rot="4738990">
              <a:off x="3466136" y="5736261"/>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2638467" y="5952662"/>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rot="2266931">
              <a:off x="3474829" y="5831447"/>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rot="4831261">
              <a:off x="1476543" y="5734897"/>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p:cNvSpPr/>
            <p:nvPr/>
          </p:nvSpPr>
          <p:spPr>
            <a:xfrm>
              <a:off x="3019467" y="5952662"/>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p:cNvSpPr/>
            <p:nvPr/>
          </p:nvSpPr>
          <p:spPr>
            <a:xfrm rot="2266931">
              <a:off x="1188829" y="5755246"/>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rot="3868031">
              <a:off x="1785756" y="5736513"/>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rot="4596451">
              <a:off x="1269055" y="5737867"/>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p:cNvSpPr/>
            <p:nvPr/>
          </p:nvSpPr>
          <p:spPr>
            <a:xfrm rot="2626868">
              <a:off x="3689242" y="5850542"/>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rot="18261933">
              <a:off x="2889022" y="5801753"/>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rot="20227900">
              <a:off x="1160229" y="5761380"/>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rot="2626868">
              <a:off x="1888975" y="5765279"/>
              <a:ext cx="676462" cy="225487"/>
            </a:xfrm>
            <a:prstGeom prst="roundRect">
              <a:avLst>
                <a:gd name="adj" fmla="val 50000"/>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ectangle 144"/>
          <p:cNvSpPr/>
          <p:nvPr/>
        </p:nvSpPr>
        <p:spPr>
          <a:xfrm>
            <a:off x="5105400" y="2286000"/>
            <a:ext cx="3810000" cy="1015663"/>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Adhered bacteria are detected by outgrowth (OD measurement) or staining</a:t>
            </a:r>
          </a:p>
        </p:txBody>
      </p:sp>
      <p:pic>
        <p:nvPicPr>
          <p:cNvPr id="1027" name="Picture 3"/>
          <p:cNvPicPr>
            <a:picLocks noChangeAspect="1" noChangeArrowheads="1"/>
          </p:cNvPicPr>
          <p:nvPr/>
        </p:nvPicPr>
        <p:blipFill>
          <a:blip r:embed="rId5" cstate="print"/>
          <a:srcRect/>
          <a:stretch>
            <a:fillRect/>
          </a:stretch>
        </p:blipFill>
        <p:spPr bwMode="auto">
          <a:xfrm>
            <a:off x="5486400" y="3581400"/>
            <a:ext cx="3000375" cy="2819400"/>
          </a:xfrm>
          <a:prstGeom prst="rect">
            <a:avLst/>
          </a:prstGeom>
          <a:noFill/>
          <a:ln w="9525">
            <a:noFill/>
            <a:miter lim="800000"/>
            <a:headEnd/>
            <a:tailEnd/>
          </a:ln>
          <a:effec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6" grpId="1"/>
      <p:bldP spid="1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JCAnderson\Documents\Courses\SynBio Bootcamp\_Whole-Cell Analysis\biofilm_yobakayashi.png"/>
          <p:cNvPicPr>
            <a:picLocks noChangeAspect="1" noChangeArrowheads="1"/>
          </p:cNvPicPr>
          <p:nvPr/>
        </p:nvPicPr>
        <p:blipFill>
          <a:blip r:embed="rId4" cstate="print"/>
          <a:srcRect/>
          <a:stretch>
            <a:fillRect/>
          </a:stretch>
        </p:blipFill>
        <p:spPr bwMode="auto">
          <a:xfrm>
            <a:off x="609600" y="685800"/>
            <a:ext cx="7372350" cy="6019800"/>
          </a:xfrm>
          <a:prstGeom prst="rect">
            <a:avLst/>
          </a:prstGeom>
          <a:noFill/>
        </p:spPr>
      </p:pic>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err="1" smtClean="0">
                <a:solidFill>
                  <a:srgbClr val="1F497D">
                    <a:lumMod val="20000"/>
                    <a:lumOff val="80000"/>
                  </a:srgbClr>
                </a:solidFill>
                <a:latin typeface="Rockwell Extra Bold" pitchFamily="18" charset="0"/>
                <a:cs typeface="Arial" pitchFamily="34" charset="0"/>
              </a:rPr>
              <a:t>Biofilm</a:t>
            </a:r>
            <a:r>
              <a:rPr lang="en-US" sz="3600" dirty="0" smtClean="0">
                <a:solidFill>
                  <a:srgbClr val="1F497D">
                    <a:lumMod val="20000"/>
                    <a:lumOff val="80000"/>
                  </a:srgbClr>
                </a:solidFill>
                <a:latin typeface="Rockwell Extra Bold" pitchFamily="18" charset="0"/>
                <a:cs typeface="Arial" pitchFamily="34" charset="0"/>
              </a:rPr>
              <a:t> Formation</a:t>
            </a:r>
            <a:endParaRPr lang="en-US" sz="3200" dirty="0">
              <a:solidFill>
                <a:srgbClr val="1F497D">
                  <a:lumMod val="20000"/>
                  <a:lumOff val="80000"/>
                </a:srgbClr>
              </a:solidFill>
              <a:latin typeface="Rockwell Extra Bold" pitchFamily="18" charset="0"/>
              <a:cs typeface="Arial" pitchFamily="34" charset="0"/>
            </a:endParaRPr>
          </a:p>
        </p:txBody>
      </p:sp>
      <p:sp>
        <p:nvSpPr>
          <p:cNvPr id="4" name="Rectangle 3"/>
          <p:cNvSpPr/>
          <p:nvPr/>
        </p:nvSpPr>
        <p:spPr>
          <a:xfrm>
            <a:off x="7239000" y="6581001"/>
            <a:ext cx="1335622" cy="276999"/>
          </a:xfrm>
          <a:prstGeom prst="rect">
            <a:avLst/>
          </a:prstGeom>
        </p:spPr>
        <p:txBody>
          <a:bodyPr wrap="none">
            <a:spAutoFit/>
          </a:bodyPr>
          <a:lstStyle/>
          <a:p>
            <a:r>
              <a:rPr lang="en-US" sz="1200" dirty="0" smtClean="0">
                <a:solidFill>
                  <a:srgbClr val="1F497D">
                    <a:lumMod val="20000"/>
                    <a:lumOff val="80000"/>
                  </a:srgbClr>
                </a:solidFill>
                <a:latin typeface="Arial" charset="0"/>
                <a:cs typeface="Arial" charset="0"/>
              </a:rPr>
              <a:t>PMID: 15159530</a:t>
            </a:r>
          </a:p>
        </p:txBody>
      </p:sp>
      <p:sp useBgFill="1">
        <p:nvSpPr>
          <p:cNvPr id="5" name="Rectangle 4"/>
          <p:cNvSpPr/>
          <p:nvPr/>
        </p:nvSpPr>
        <p:spPr>
          <a:xfrm>
            <a:off x="533400" y="2971800"/>
            <a:ext cx="4876800" cy="365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p:cNvSpPr/>
          <p:nvPr/>
        </p:nvSpPr>
        <p:spPr>
          <a:xfrm>
            <a:off x="5486400" y="2971800"/>
            <a:ext cx="2743200" cy="35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0" y="1349514"/>
            <a:ext cx="9144000" cy="707886"/>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cs typeface="Arial" pitchFamily="34" charset="0"/>
              </a:rPr>
              <a:t>Experimental Design</a:t>
            </a:r>
            <a:endParaRPr lang="en-US" sz="4000" dirty="0">
              <a:solidFill>
                <a:schemeClr val="bg1"/>
              </a:solidFill>
              <a:latin typeface="Rockwell Extra Bold" pitchFamily="18" charset="0"/>
              <a:cs typeface="Arial" pitchFamily="34" charset="0"/>
            </a:endParaRPr>
          </a:p>
        </p:txBody>
      </p:sp>
      <p:sp>
        <p:nvSpPr>
          <p:cNvPr id="2" name="Rectangle 1"/>
          <p:cNvSpPr/>
          <p:nvPr/>
        </p:nvSpPr>
        <p:spPr>
          <a:xfrm>
            <a:off x="4343400" y="3581400"/>
            <a:ext cx="2775119" cy="1477328"/>
          </a:xfrm>
          <a:prstGeom prst="rect">
            <a:avLst/>
          </a:prstGeom>
        </p:spPr>
        <p:txBody>
          <a:bodyPr wrap="none">
            <a:spAutoFit/>
          </a:bodyPr>
          <a:lstStyle/>
          <a:p>
            <a:r>
              <a:rPr lang="en-US" dirty="0">
                <a:solidFill>
                  <a:schemeClr val="bg1"/>
                </a:solidFill>
                <a:latin typeface="Arial" panose="020B0604020202020204" pitchFamily="34" charset="0"/>
                <a:cs typeface="Arial" panose="020B0604020202020204" pitchFamily="34" charset="0"/>
              </a:rPr>
              <a:t>Differential Expression</a:t>
            </a:r>
          </a:p>
          <a:p>
            <a:r>
              <a:rPr lang="en-US" dirty="0">
                <a:solidFill>
                  <a:schemeClr val="bg1"/>
                </a:solidFill>
                <a:latin typeface="Arial" panose="020B0604020202020204" pitchFamily="34" charset="0"/>
                <a:cs typeface="Arial" panose="020B0604020202020204" pitchFamily="34" charset="0"/>
              </a:rPr>
              <a:t>Transfer Functions</a:t>
            </a:r>
          </a:p>
          <a:p>
            <a:r>
              <a:rPr lang="en-US" dirty="0">
                <a:solidFill>
                  <a:schemeClr val="bg1"/>
                </a:solidFill>
                <a:latin typeface="Arial" panose="020B0604020202020204" pitchFamily="34" charset="0"/>
                <a:cs typeface="Arial" panose="020B0604020202020204" pitchFamily="34" charset="0"/>
              </a:rPr>
              <a:t>Dynamics</a:t>
            </a:r>
          </a:p>
          <a:p>
            <a:r>
              <a:rPr lang="en-US" dirty="0">
                <a:solidFill>
                  <a:schemeClr val="bg1"/>
                </a:solidFill>
                <a:latin typeface="Arial" panose="020B0604020202020204" pitchFamily="34" charset="0"/>
                <a:cs typeface="Arial" panose="020B0604020202020204" pitchFamily="34" charset="0"/>
              </a:rPr>
              <a:t>Population Heterogeneity</a:t>
            </a:r>
          </a:p>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1207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954107"/>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Differential Expression</a:t>
            </a:r>
          </a:p>
          <a:p>
            <a:r>
              <a:rPr lang="en-US" sz="2000" dirty="0" smtClean="0">
                <a:solidFill>
                  <a:srgbClr val="1F497D">
                    <a:lumMod val="20000"/>
                    <a:lumOff val="80000"/>
                  </a:srgbClr>
                </a:solidFill>
                <a:latin typeface="Rockwell Extra Bold" pitchFamily="18" charset="0"/>
                <a:cs typeface="Arial" pitchFamily="34" charset="0"/>
              </a:rPr>
              <a:t>Example:  a magnesium promoter part in LB versus PBS</a:t>
            </a:r>
            <a:endParaRPr lang="en-US" dirty="0">
              <a:solidFill>
                <a:srgbClr val="1F497D">
                  <a:lumMod val="20000"/>
                  <a:lumOff val="80000"/>
                </a:srgbClr>
              </a:solidFill>
              <a:latin typeface="Rockwell Extra Bold" pitchFamily="18" charset="0"/>
              <a:cs typeface="Arial" pitchFamily="34" charset="0"/>
            </a:endParaRPr>
          </a:p>
        </p:txBody>
      </p:sp>
      <p:sp>
        <p:nvSpPr>
          <p:cNvPr id="4" name="Rectangle 3"/>
          <p:cNvSpPr/>
          <p:nvPr/>
        </p:nvSpPr>
        <p:spPr>
          <a:xfrm>
            <a:off x="457200" y="1219200"/>
            <a:ext cx="5867400" cy="1323439"/>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Differential expression implies there are 2 (or more) conditions, and you want to know whether a device behaves differently under those different conditions</a:t>
            </a:r>
          </a:p>
        </p:txBody>
      </p:sp>
      <p:sp>
        <p:nvSpPr>
          <p:cNvPr id="5" name="Rectangle 4"/>
          <p:cNvSpPr/>
          <p:nvPr/>
        </p:nvSpPr>
        <p:spPr>
          <a:xfrm>
            <a:off x="457200" y="4426803"/>
            <a:ext cx="3276600" cy="152400"/>
          </a:xfrm>
          <a:prstGeom prst="rect">
            <a:avLst/>
          </a:prstGeom>
          <a:solidFill>
            <a:srgbClr val="1F497D">
              <a:lumMod val="75000"/>
            </a:srgbClr>
          </a:solidFill>
          <a:ln w="25400" cap="flat" cmpd="sng" algn="ctr">
            <a:noFill/>
            <a:prstDash val="solid"/>
          </a:ln>
          <a:effectLst>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 name="Bent Arrow 5"/>
          <p:cNvSpPr/>
          <p:nvPr/>
        </p:nvSpPr>
        <p:spPr>
          <a:xfrm>
            <a:off x="762000" y="3893403"/>
            <a:ext cx="660400" cy="770467"/>
          </a:xfrm>
          <a:prstGeom prst="ben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 name="Right Arrow 6"/>
          <p:cNvSpPr/>
          <p:nvPr/>
        </p:nvSpPr>
        <p:spPr>
          <a:xfrm>
            <a:off x="1727201" y="4113536"/>
            <a:ext cx="1210734" cy="770467"/>
          </a:xfrm>
          <a:prstGeom prst="rightArrow">
            <a:avLst/>
          </a:prstGeom>
          <a:solidFill>
            <a:schemeClr val="accent2">
              <a:lumMod val="60000"/>
              <a:lumOff val="40000"/>
            </a:scheme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Octagon 7"/>
          <p:cNvSpPr/>
          <p:nvPr/>
        </p:nvSpPr>
        <p:spPr>
          <a:xfrm>
            <a:off x="3028454" y="4342136"/>
            <a:ext cx="321836" cy="321836"/>
          </a:xfrm>
          <a:prstGeom prst="octagon">
            <a:avLst/>
          </a:prstGeom>
          <a:solidFill>
            <a:schemeClr val="tx2">
              <a:lumMod val="20000"/>
              <a:lumOff val="8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latin typeface="Calibri"/>
            </a:endParaRPr>
          </a:p>
        </p:txBody>
      </p:sp>
      <p:sp>
        <p:nvSpPr>
          <p:cNvPr id="9" name="Chord 8"/>
          <p:cNvSpPr/>
          <p:nvPr/>
        </p:nvSpPr>
        <p:spPr>
          <a:xfrm rot="6762076">
            <a:off x="1286859" y="4282794"/>
            <a:ext cx="381503" cy="381503"/>
          </a:xfrm>
          <a:prstGeom prst="chord">
            <a:avLst/>
          </a:prstGeom>
          <a:solidFill>
            <a:schemeClr val="tx2">
              <a:lumMod val="20000"/>
              <a:lumOff val="80000"/>
            </a:scheme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0" name="Rectangle 9"/>
          <p:cNvSpPr/>
          <p:nvPr/>
        </p:nvSpPr>
        <p:spPr>
          <a:xfrm>
            <a:off x="1879601" y="4265936"/>
            <a:ext cx="662361" cy="461665"/>
          </a:xfrm>
          <a:prstGeom prst="rect">
            <a:avLst/>
          </a:prstGeom>
        </p:spPr>
        <p:txBody>
          <a:bodyPr wrap="none">
            <a:spAutoFit/>
          </a:bodyPr>
          <a:lstStyle/>
          <a:p>
            <a:r>
              <a:rPr lang="en-US" sz="2400" b="1" dirty="0" smtClean="0"/>
              <a:t>RFP</a:t>
            </a:r>
            <a:endParaRPr lang="en-US" sz="2400" b="1" dirty="0"/>
          </a:p>
        </p:txBody>
      </p:sp>
      <p:sp>
        <p:nvSpPr>
          <p:cNvPr id="11" name="Rectangle 10"/>
          <p:cNvSpPr/>
          <p:nvPr/>
        </p:nvSpPr>
        <p:spPr>
          <a:xfrm>
            <a:off x="685800" y="3048000"/>
            <a:ext cx="1262012" cy="461665"/>
          </a:xfrm>
          <a:prstGeom prst="rect">
            <a:avLst/>
          </a:prstGeom>
        </p:spPr>
        <p:txBody>
          <a:bodyPr wrap="none">
            <a:spAutoFit/>
          </a:bodyPr>
          <a:lstStyle/>
          <a:p>
            <a:r>
              <a:rPr lang="en-US" sz="2400" b="1" dirty="0" err="1" smtClean="0">
                <a:solidFill>
                  <a:schemeClr val="tx2">
                    <a:lumMod val="20000"/>
                    <a:lumOff val="80000"/>
                  </a:schemeClr>
                </a:solidFill>
              </a:rPr>
              <a:t>P</a:t>
            </a:r>
            <a:r>
              <a:rPr lang="en-US" sz="2400" b="1" baseline="-25000" dirty="0" err="1" smtClean="0">
                <a:solidFill>
                  <a:schemeClr val="tx2">
                    <a:lumMod val="20000"/>
                    <a:lumOff val="80000"/>
                  </a:schemeClr>
                </a:solidFill>
              </a:rPr>
              <a:t>mgtCB</a:t>
            </a:r>
            <a:r>
              <a:rPr lang="en-US" sz="2400" b="1" baseline="-25000" dirty="0" smtClean="0">
                <a:solidFill>
                  <a:schemeClr val="tx2">
                    <a:lumMod val="20000"/>
                    <a:lumOff val="80000"/>
                  </a:schemeClr>
                </a:solidFill>
              </a:rPr>
              <a:t> -or-</a:t>
            </a:r>
            <a:endParaRPr lang="en-US" sz="2400" b="1" baseline="-25000" dirty="0">
              <a:solidFill>
                <a:schemeClr val="tx2">
                  <a:lumMod val="20000"/>
                  <a:lumOff val="80000"/>
                </a:schemeClr>
              </a:solidFill>
            </a:endParaRPr>
          </a:p>
        </p:txBody>
      </p:sp>
      <p:sp>
        <p:nvSpPr>
          <p:cNvPr id="12" name="Rectangle 11"/>
          <p:cNvSpPr/>
          <p:nvPr/>
        </p:nvSpPr>
        <p:spPr>
          <a:xfrm>
            <a:off x="990600" y="4807803"/>
            <a:ext cx="2590800" cy="830997"/>
          </a:xfrm>
          <a:prstGeom prst="rect">
            <a:avLst/>
          </a:prstGeom>
        </p:spPr>
        <p:txBody>
          <a:bodyPr wrap="square">
            <a:spAutoFit/>
          </a:bodyPr>
          <a:lstStyle/>
          <a:p>
            <a:r>
              <a:rPr lang="en-US" sz="2400" dirty="0" smtClean="0">
                <a:solidFill>
                  <a:srgbClr val="1F497D">
                    <a:lumMod val="20000"/>
                    <a:lumOff val="80000"/>
                  </a:srgbClr>
                </a:solidFill>
                <a:latin typeface="Calibri" pitchFamily="34" charset="0"/>
              </a:rPr>
              <a:t>A magnesium reporter device</a:t>
            </a:r>
            <a:endParaRPr lang="en-US" sz="2400" dirty="0"/>
          </a:p>
        </p:txBody>
      </p:sp>
      <p:graphicFrame>
        <p:nvGraphicFramePr>
          <p:cNvPr id="13" name="Chart 12"/>
          <p:cNvGraphicFramePr/>
          <p:nvPr/>
        </p:nvGraphicFramePr>
        <p:xfrm>
          <a:off x="3810000" y="2895600"/>
          <a:ext cx="5729287" cy="3733800"/>
        </p:xfrm>
        <a:graphic>
          <a:graphicData uri="http://schemas.openxmlformats.org/drawingml/2006/chart">
            <c:chart xmlns:c="http://schemas.openxmlformats.org/drawingml/2006/chart" xmlns:r="http://schemas.openxmlformats.org/officeDocument/2006/relationships" r:id="rId4"/>
          </a:graphicData>
        </a:graphic>
      </p:graphicFrame>
      <p:sp>
        <p:nvSpPr>
          <p:cNvPr id="14" name="Rectangle 13"/>
          <p:cNvSpPr/>
          <p:nvPr/>
        </p:nvSpPr>
        <p:spPr>
          <a:xfrm>
            <a:off x="685800" y="3424535"/>
            <a:ext cx="1003801" cy="461665"/>
          </a:xfrm>
          <a:prstGeom prst="rect">
            <a:avLst/>
          </a:prstGeom>
        </p:spPr>
        <p:txBody>
          <a:bodyPr wrap="none">
            <a:spAutoFit/>
          </a:bodyPr>
          <a:lstStyle/>
          <a:p>
            <a:r>
              <a:rPr lang="en-US" sz="2400" b="1" dirty="0" smtClean="0">
                <a:solidFill>
                  <a:schemeClr val="tx2">
                    <a:lumMod val="20000"/>
                    <a:lumOff val="80000"/>
                  </a:schemeClr>
                </a:solidFill>
              </a:rPr>
              <a:t>P</a:t>
            </a:r>
            <a:r>
              <a:rPr lang="en-US" sz="2400" b="1" baseline="-25000" dirty="0" smtClean="0">
                <a:solidFill>
                  <a:schemeClr val="tx2">
                    <a:lumMod val="20000"/>
                    <a:lumOff val="80000"/>
                  </a:schemeClr>
                </a:solidFill>
              </a:rPr>
              <a:t>phoPp1</a:t>
            </a:r>
            <a:endParaRPr lang="en-US" sz="2400" b="1" baseline="-25000" dirty="0">
              <a:solidFill>
                <a:schemeClr val="tx2">
                  <a:lumMod val="20000"/>
                  <a:lumOff val="80000"/>
                </a:schemeClr>
              </a:solidFill>
            </a:endParaRPr>
          </a:p>
        </p:txBody>
      </p:sp>
      <p:sp>
        <p:nvSpPr>
          <p:cNvPr id="15" name="TextBox 14"/>
          <p:cNvSpPr txBox="1"/>
          <p:nvPr/>
        </p:nvSpPr>
        <p:spPr>
          <a:xfrm>
            <a:off x="4191000" y="2438400"/>
            <a:ext cx="4267200" cy="830997"/>
          </a:xfrm>
          <a:prstGeom prst="rect">
            <a:avLst/>
          </a:prstGeom>
          <a:noFill/>
        </p:spPr>
        <p:txBody>
          <a:bodyPr wrap="square" rtlCol="0">
            <a:spAutoFit/>
          </a:bodyPr>
          <a:lstStyle/>
          <a:p>
            <a:r>
              <a:rPr lang="en-US" sz="2400" dirty="0" smtClean="0">
                <a:solidFill>
                  <a:schemeClr val="tx2">
                    <a:lumMod val="20000"/>
                    <a:lumOff val="80000"/>
                  </a:schemeClr>
                </a:solidFill>
              </a:rPr>
              <a:t>Red Fluorescence Measured by </a:t>
            </a:r>
            <a:r>
              <a:rPr lang="en-US" sz="2400" dirty="0" err="1" smtClean="0">
                <a:solidFill>
                  <a:schemeClr val="tx2">
                    <a:lumMod val="20000"/>
                    <a:lumOff val="80000"/>
                  </a:schemeClr>
                </a:solidFill>
              </a:rPr>
              <a:t>Fluorimetry</a:t>
            </a:r>
            <a:r>
              <a:rPr lang="en-US" sz="2400" dirty="0" smtClean="0">
                <a:solidFill>
                  <a:schemeClr val="tx2">
                    <a:lumMod val="20000"/>
                    <a:lumOff val="80000"/>
                  </a:schemeClr>
                </a:solidFill>
              </a:rPr>
              <a:t> in Different Media</a:t>
            </a:r>
            <a:endParaRPr lang="en-US" sz="2400" dirty="0">
              <a:solidFill>
                <a:schemeClr val="tx2">
                  <a:lumMod val="20000"/>
                  <a:lumOff val="80000"/>
                </a:schemeClr>
              </a:solidFill>
            </a:endParaRPr>
          </a:p>
        </p:txBody>
      </p:sp>
    </p:spTree>
    <p:custDataLst>
      <p:tags r:id="rId1"/>
    </p:custDataLst>
    <p:extLst>
      <p:ext uri="{BB962C8B-B14F-4D97-AF65-F5344CB8AC3E}">
        <p14:creationId xmlns:p14="http://schemas.microsoft.com/office/powerpoint/2010/main" val="4075538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p:bldP spid="12" grpId="0"/>
      <p:bldGraphic spid="13" grpId="0">
        <p:bldAsOne/>
      </p:bldGraphic>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JCAnderson\Documents\Courses\SynBio Bootcamp\_Whole-Cell Analysis\2D transfer.png"/>
          <p:cNvPicPr>
            <a:picLocks noChangeAspect="1" noChangeArrowheads="1"/>
          </p:cNvPicPr>
          <p:nvPr/>
        </p:nvPicPr>
        <p:blipFill>
          <a:blip r:embed="rId4" cstate="print"/>
          <a:srcRect/>
          <a:stretch>
            <a:fillRect/>
          </a:stretch>
        </p:blipFill>
        <p:spPr bwMode="auto">
          <a:xfrm>
            <a:off x="5562600" y="1710862"/>
            <a:ext cx="3276600" cy="2692999"/>
          </a:xfrm>
          <a:prstGeom prst="rect">
            <a:avLst/>
          </a:prstGeom>
          <a:noFill/>
        </p:spPr>
      </p:pic>
      <p:sp>
        <p:nvSpPr>
          <p:cNvPr id="3" name="TextBox 4"/>
          <p:cNvSpPr txBox="1">
            <a:spLocks noChangeArrowheads="1"/>
          </p:cNvSpPr>
          <p:nvPr/>
        </p:nvSpPr>
        <p:spPr bwMode="auto">
          <a:xfrm>
            <a:off x="304800" y="130314"/>
            <a:ext cx="8610600" cy="954107"/>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Transfer Functions</a:t>
            </a:r>
          </a:p>
          <a:p>
            <a:pPr lvl="0"/>
            <a:r>
              <a:rPr lang="en-US" sz="2000" dirty="0" smtClean="0">
                <a:solidFill>
                  <a:srgbClr val="1F497D">
                    <a:lumMod val="20000"/>
                    <a:lumOff val="80000"/>
                  </a:srgbClr>
                </a:solidFill>
                <a:latin typeface="Rockwell Extra Bold" pitchFamily="18" charset="0"/>
                <a:cs typeface="Arial" pitchFamily="34" charset="0"/>
              </a:rPr>
              <a:t>Example:  </a:t>
            </a:r>
            <a:r>
              <a:rPr lang="en-US" sz="2000" dirty="0" err="1" smtClean="0">
                <a:solidFill>
                  <a:srgbClr val="1F497D">
                    <a:lumMod val="20000"/>
                    <a:lumOff val="80000"/>
                  </a:srgbClr>
                </a:solidFill>
                <a:latin typeface="Rockwell Extra Bold" pitchFamily="18" charset="0"/>
                <a:cs typeface="Arial" pitchFamily="34" charset="0"/>
              </a:rPr>
              <a:t>arabinose</a:t>
            </a:r>
            <a:r>
              <a:rPr lang="en-US" sz="2000" dirty="0" smtClean="0">
                <a:solidFill>
                  <a:srgbClr val="1F497D">
                    <a:lumMod val="20000"/>
                    <a:lumOff val="80000"/>
                  </a:srgbClr>
                </a:solidFill>
                <a:latin typeface="Rockwell Extra Bold" pitchFamily="18" charset="0"/>
                <a:cs typeface="Arial" pitchFamily="34" charset="0"/>
              </a:rPr>
              <a:t> promoter</a:t>
            </a:r>
            <a:endParaRPr lang="en-US" dirty="0" smtClean="0">
              <a:solidFill>
                <a:srgbClr val="1F497D">
                  <a:lumMod val="20000"/>
                  <a:lumOff val="80000"/>
                </a:srgbClr>
              </a:solidFill>
              <a:latin typeface="Rockwell Extra Bold" pitchFamily="18" charset="0"/>
              <a:cs typeface="Arial" pitchFamily="34" charset="0"/>
            </a:endParaRPr>
          </a:p>
        </p:txBody>
      </p:sp>
      <p:sp>
        <p:nvSpPr>
          <p:cNvPr id="4" name="Rectangle 3"/>
          <p:cNvSpPr/>
          <p:nvPr/>
        </p:nvSpPr>
        <p:spPr>
          <a:xfrm>
            <a:off x="457200" y="1219200"/>
            <a:ext cx="7086600" cy="1323439"/>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latin typeface="Calibri" pitchFamily="34" charset="0"/>
              </a:rPr>
              <a:t>Like differential expression, transfer functions are a relationship between an input and a measured response</a:t>
            </a:r>
          </a:p>
          <a:p>
            <a:pPr marL="457200" indent="-457200">
              <a:buFont typeface="Wingdings" pitchFamily="2" charset="2"/>
              <a:buChar char="§"/>
            </a:pPr>
            <a:r>
              <a:rPr lang="en-US" sz="2000" dirty="0" smtClean="0">
                <a:solidFill>
                  <a:srgbClr val="1F497D">
                    <a:lumMod val="20000"/>
                    <a:lumOff val="80000"/>
                  </a:srgbClr>
                </a:solidFill>
                <a:latin typeface="Calibri" pitchFamily="34" charset="0"/>
              </a:rPr>
              <a:t>The difference is, the stimulus is graded, so you have a function relating the two</a:t>
            </a:r>
          </a:p>
        </p:txBody>
      </p:sp>
      <p:graphicFrame>
        <p:nvGraphicFramePr>
          <p:cNvPr id="5" name="Chart 4"/>
          <p:cNvGraphicFramePr/>
          <p:nvPr/>
        </p:nvGraphicFramePr>
        <p:xfrm>
          <a:off x="228600" y="4038600"/>
          <a:ext cx="4064000" cy="2514600"/>
        </p:xfrm>
        <a:graphic>
          <a:graphicData uri="http://schemas.openxmlformats.org/drawingml/2006/chart">
            <c:chart xmlns:c="http://schemas.openxmlformats.org/drawingml/2006/chart" xmlns:r="http://schemas.openxmlformats.org/officeDocument/2006/relationships" r:id="rId5"/>
          </a:graphicData>
        </a:graphic>
      </p:graphicFrame>
      <p:grpSp>
        <p:nvGrpSpPr>
          <p:cNvPr id="15" name="Group 14"/>
          <p:cNvGrpSpPr/>
          <p:nvPr/>
        </p:nvGrpSpPr>
        <p:grpSpPr>
          <a:xfrm>
            <a:off x="863599" y="2587599"/>
            <a:ext cx="2744369" cy="1222401"/>
            <a:chOff x="863599" y="2587599"/>
            <a:chExt cx="3276600" cy="1459468"/>
          </a:xfrm>
        </p:grpSpPr>
        <p:sp>
          <p:nvSpPr>
            <p:cNvPr id="7" name="Rectangle 6"/>
            <p:cNvSpPr/>
            <p:nvPr/>
          </p:nvSpPr>
          <p:spPr>
            <a:xfrm>
              <a:off x="863599" y="3589867"/>
              <a:ext cx="3276600" cy="152400"/>
            </a:xfrm>
            <a:prstGeom prst="rect">
              <a:avLst/>
            </a:prstGeom>
            <a:solidFill>
              <a:srgbClr val="1F497D">
                <a:lumMod val="75000"/>
              </a:srgbClr>
            </a:solidFill>
            <a:ln w="25400" cap="flat" cmpd="sng" algn="ctr">
              <a:noFill/>
              <a:prstDash val="solid"/>
            </a:ln>
            <a:effectLst>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Bent Arrow 7"/>
            <p:cNvSpPr/>
            <p:nvPr/>
          </p:nvSpPr>
          <p:spPr>
            <a:xfrm>
              <a:off x="1168399" y="3056467"/>
              <a:ext cx="660400" cy="770467"/>
            </a:xfrm>
            <a:prstGeom prst="ben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 name="Right Arrow 8"/>
            <p:cNvSpPr/>
            <p:nvPr/>
          </p:nvSpPr>
          <p:spPr>
            <a:xfrm>
              <a:off x="2133600" y="3276600"/>
              <a:ext cx="1210734" cy="770467"/>
            </a:xfrm>
            <a:prstGeom prst="rightArrow">
              <a:avLst/>
            </a:prstGeom>
            <a:solidFill>
              <a:srgbClr val="92D050"/>
            </a:solidFill>
            <a:ln w="25400" cap="flat" cmpd="sng" algn="ctr">
              <a:solidFill>
                <a:schemeClr val="accent3">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 name="Octagon 9"/>
            <p:cNvSpPr/>
            <p:nvPr/>
          </p:nvSpPr>
          <p:spPr>
            <a:xfrm>
              <a:off x="3434853" y="3505200"/>
              <a:ext cx="321836" cy="321836"/>
            </a:xfrm>
            <a:prstGeom prst="octagon">
              <a:avLst/>
            </a:prstGeom>
            <a:solidFill>
              <a:schemeClr val="tx2">
                <a:lumMod val="20000"/>
                <a:lumOff val="8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latin typeface="Calibri"/>
              </a:endParaRPr>
            </a:p>
          </p:txBody>
        </p:sp>
        <p:sp>
          <p:nvSpPr>
            <p:cNvPr id="11" name="Chord 10"/>
            <p:cNvSpPr/>
            <p:nvPr/>
          </p:nvSpPr>
          <p:spPr>
            <a:xfrm rot="6762076">
              <a:off x="1693258" y="3445858"/>
              <a:ext cx="381503" cy="381503"/>
            </a:xfrm>
            <a:prstGeom prst="chord">
              <a:avLst/>
            </a:prstGeom>
            <a:solidFill>
              <a:schemeClr val="tx2">
                <a:lumMod val="20000"/>
                <a:lumOff val="80000"/>
              </a:scheme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 name="Rectangle 11"/>
            <p:cNvSpPr/>
            <p:nvPr/>
          </p:nvSpPr>
          <p:spPr>
            <a:xfrm>
              <a:off x="2286000" y="3429000"/>
              <a:ext cx="684803" cy="461665"/>
            </a:xfrm>
            <a:prstGeom prst="rect">
              <a:avLst/>
            </a:prstGeom>
          </p:spPr>
          <p:txBody>
            <a:bodyPr wrap="none">
              <a:spAutoFit/>
            </a:bodyPr>
            <a:lstStyle/>
            <a:p>
              <a:r>
                <a:rPr lang="en-US" sz="2400" b="1" dirty="0" smtClean="0"/>
                <a:t>GFP</a:t>
              </a:r>
              <a:endParaRPr lang="en-US" sz="2400" b="1" dirty="0"/>
            </a:p>
          </p:txBody>
        </p:sp>
        <p:sp>
          <p:nvSpPr>
            <p:cNvPr id="14" name="Rectangle 13"/>
            <p:cNvSpPr/>
            <p:nvPr/>
          </p:nvSpPr>
          <p:spPr>
            <a:xfrm>
              <a:off x="1092199" y="2587599"/>
              <a:ext cx="716478" cy="461665"/>
            </a:xfrm>
            <a:prstGeom prst="rect">
              <a:avLst/>
            </a:prstGeom>
          </p:spPr>
          <p:txBody>
            <a:bodyPr wrap="none">
              <a:spAutoFit/>
            </a:bodyPr>
            <a:lstStyle/>
            <a:p>
              <a:r>
                <a:rPr lang="en-US" sz="2400" b="1" dirty="0" smtClean="0">
                  <a:solidFill>
                    <a:schemeClr val="tx2">
                      <a:lumMod val="20000"/>
                      <a:lumOff val="80000"/>
                    </a:schemeClr>
                  </a:solidFill>
                </a:rPr>
                <a:t>P</a:t>
              </a:r>
              <a:r>
                <a:rPr lang="en-US" sz="2400" b="1" baseline="-25000" dirty="0" smtClean="0">
                  <a:solidFill>
                    <a:schemeClr val="tx2">
                      <a:lumMod val="20000"/>
                      <a:lumOff val="80000"/>
                    </a:schemeClr>
                  </a:solidFill>
                </a:rPr>
                <a:t>BAD</a:t>
              </a:r>
              <a:endParaRPr lang="en-US" sz="2400" b="1" baseline="-25000" dirty="0">
                <a:solidFill>
                  <a:schemeClr val="tx2">
                    <a:lumMod val="20000"/>
                    <a:lumOff val="80000"/>
                  </a:schemeClr>
                </a:solidFill>
              </a:endParaRPr>
            </a:p>
          </p:txBody>
        </p:sp>
      </p:grpSp>
      <p:sp>
        <p:nvSpPr>
          <p:cNvPr id="16" name="TextBox 15"/>
          <p:cNvSpPr txBox="1"/>
          <p:nvPr/>
        </p:nvSpPr>
        <p:spPr>
          <a:xfrm>
            <a:off x="1143000" y="6367046"/>
            <a:ext cx="1828800" cy="338554"/>
          </a:xfrm>
          <a:prstGeom prst="rect">
            <a:avLst/>
          </a:prstGeom>
          <a:noFill/>
        </p:spPr>
        <p:txBody>
          <a:bodyPr wrap="square" rtlCol="0">
            <a:spAutoFit/>
          </a:bodyPr>
          <a:lstStyle/>
          <a:p>
            <a:r>
              <a:rPr lang="en-US" sz="1600" dirty="0" smtClean="0">
                <a:solidFill>
                  <a:schemeClr val="bg1"/>
                </a:solidFill>
              </a:rPr>
              <a:t>[</a:t>
            </a:r>
            <a:r>
              <a:rPr lang="en-US" sz="1600" dirty="0" err="1" smtClean="0">
                <a:solidFill>
                  <a:schemeClr val="bg1"/>
                </a:solidFill>
              </a:rPr>
              <a:t>Arabinose</a:t>
            </a:r>
            <a:r>
              <a:rPr lang="en-US" sz="1600" dirty="0" smtClean="0">
                <a:solidFill>
                  <a:schemeClr val="bg1"/>
                </a:solidFill>
              </a:rPr>
              <a:t>] </a:t>
            </a:r>
            <a:r>
              <a:rPr lang="en-US" sz="1600" dirty="0" smtClean="0">
                <a:solidFill>
                  <a:schemeClr val="bg1"/>
                </a:solidFill>
                <a:latin typeface="Symbol" pitchFamily="18" charset="2"/>
              </a:rPr>
              <a:t>m</a:t>
            </a:r>
            <a:r>
              <a:rPr lang="en-US" sz="1600" dirty="0" smtClean="0">
                <a:solidFill>
                  <a:schemeClr val="bg1"/>
                </a:solidFill>
              </a:rPr>
              <a:t>g/</a:t>
            </a:r>
            <a:r>
              <a:rPr lang="en-US" sz="1600" dirty="0" err="1" smtClean="0">
                <a:solidFill>
                  <a:schemeClr val="bg1"/>
                </a:solidFill>
              </a:rPr>
              <a:t>mL</a:t>
            </a:r>
            <a:endParaRPr lang="en-US" sz="1600" dirty="0" smtClean="0">
              <a:solidFill>
                <a:schemeClr val="bg1"/>
              </a:solidFill>
            </a:endParaRPr>
          </a:p>
        </p:txBody>
      </p:sp>
      <p:sp>
        <p:nvSpPr>
          <p:cNvPr id="17" name="TextBox 16"/>
          <p:cNvSpPr txBox="1"/>
          <p:nvPr/>
        </p:nvSpPr>
        <p:spPr>
          <a:xfrm rot="5400000">
            <a:off x="3293477" y="4978569"/>
            <a:ext cx="2133600" cy="338554"/>
          </a:xfrm>
          <a:prstGeom prst="rect">
            <a:avLst/>
          </a:prstGeom>
          <a:noFill/>
        </p:spPr>
        <p:txBody>
          <a:bodyPr wrap="square" rtlCol="0">
            <a:spAutoFit/>
          </a:bodyPr>
          <a:lstStyle/>
          <a:p>
            <a:r>
              <a:rPr lang="en-US" sz="1600" dirty="0" smtClean="0">
                <a:solidFill>
                  <a:schemeClr val="bg1"/>
                </a:solidFill>
              </a:rPr>
              <a:t>GFP (AU, by </a:t>
            </a:r>
            <a:r>
              <a:rPr lang="en-US" sz="1600" dirty="0" err="1" smtClean="0">
                <a:solidFill>
                  <a:schemeClr val="bg1"/>
                </a:solidFill>
              </a:rPr>
              <a:t>cytometry</a:t>
            </a:r>
            <a:r>
              <a:rPr lang="en-US" sz="1600" dirty="0" smtClean="0">
                <a:solidFill>
                  <a:schemeClr val="bg1"/>
                </a:solidFill>
              </a:rPr>
              <a:t>)</a:t>
            </a:r>
          </a:p>
        </p:txBody>
      </p:sp>
      <p:sp>
        <p:nvSpPr>
          <p:cNvPr id="19" name="Rectangle 18"/>
          <p:cNvSpPr/>
          <p:nvPr/>
        </p:nvSpPr>
        <p:spPr>
          <a:xfrm>
            <a:off x="5334000" y="4191000"/>
            <a:ext cx="1335622" cy="276999"/>
          </a:xfrm>
          <a:prstGeom prst="rect">
            <a:avLst/>
          </a:prstGeom>
        </p:spPr>
        <p:txBody>
          <a:bodyPr wrap="none">
            <a:spAutoFit/>
          </a:bodyPr>
          <a:lstStyle/>
          <a:p>
            <a:r>
              <a:rPr lang="en-US" sz="1200" dirty="0" smtClean="0">
                <a:solidFill>
                  <a:srgbClr val="1F497D">
                    <a:lumMod val="20000"/>
                    <a:lumOff val="80000"/>
                  </a:srgbClr>
                </a:solidFill>
                <a:latin typeface="Arial" charset="0"/>
                <a:cs typeface="Arial" charset="0"/>
              </a:rPr>
              <a:t>PMID: 17700541</a:t>
            </a:r>
          </a:p>
        </p:txBody>
      </p:sp>
      <p:pic>
        <p:nvPicPr>
          <p:cNvPr id="1028" name="Picture 4"/>
          <p:cNvPicPr>
            <a:picLocks noChangeAspect="1" noChangeArrowheads="1"/>
          </p:cNvPicPr>
          <p:nvPr/>
        </p:nvPicPr>
        <p:blipFill>
          <a:blip r:embed="rId6" cstate="print"/>
          <a:srcRect/>
          <a:stretch>
            <a:fillRect/>
          </a:stretch>
        </p:blipFill>
        <p:spPr bwMode="auto">
          <a:xfrm>
            <a:off x="5638800" y="4633912"/>
            <a:ext cx="3068319" cy="2224088"/>
          </a:xfrm>
          <a:prstGeom prst="rect">
            <a:avLst/>
          </a:prstGeom>
          <a:noFill/>
          <a:ln w="9525">
            <a:noFill/>
            <a:miter lim="800000"/>
            <a:headEnd/>
            <a:tailEnd/>
          </a:ln>
          <a:effectLst/>
        </p:spPr>
      </p:pic>
      <p:sp>
        <p:nvSpPr>
          <p:cNvPr id="21" name="Rectangle 20"/>
          <p:cNvSpPr/>
          <p:nvPr/>
        </p:nvSpPr>
        <p:spPr>
          <a:xfrm>
            <a:off x="4343400" y="6581001"/>
            <a:ext cx="1335622" cy="276999"/>
          </a:xfrm>
          <a:prstGeom prst="rect">
            <a:avLst/>
          </a:prstGeom>
        </p:spPr>
        <p:txBody>
          <a:bodyPr wrap="none">
            <a:spAutoFit/>
          </a:bodyPr>
          <a:lstStyle/>
          <a:p>
            <a:r>
              <a:rPr lang="en-US" sz="1200" dirty="0" smtClean="0">
                <a:solidFill>
                  <a:srgbClr val="1F497D">
                    <a:lumMod val="20000"/>
                    <a:lumOff val="80000"/>
                  </a:srgbClr>
                </a:solidFill>
                <a:latin typeface="Arial" charset="0"/>
                <a:cs typeface="Arial" charset="0"/>
              </a:rPr>
              <a:t>PMID: 16306980</a:t>
            </a:r>
          </a:p>
        </p:txBody>
      </p:sp>
    </p:spTree>
    <p:custDataLst>
      <p:tags r:id="rId1"/>
    </p:custDataLst>
    <p:extLst>
      <p:ext uri="{BB962C8B-B14F-4D97-AF65-F5344CB8AC3E}">
        <p14:creationId xmlns:p14="http://schemas.microsoft.com/office/powerpoint/2010/main" val="35203855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6" grpId="0"/>
      <p:bldP spid="17" grpId="0"/>
      <p:bldP spid="19"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228600"/>
            <a:ext cx="4581525" cy="3105150"/>
          </a:xfrm>
          <a:prstGeom prst="rect">
            <a:avLst/>
          </a:prstGeom>
          <a:noFill/>
          <a:ln w="9525">
            <a:noFill/>
            <a:miter lim="800000"/>
            <a:headEnd/>
            <a:tailEnd/>
          </a:ln>
        </p:spPr>
      </p:pic>
      <p:sp>
        <p:nvSpPr>
          <p:cNvPr id="7" name="Rectangle 6"/>
          <p:cNvSpPr/>
          <p:nvPr/>
        </p:nvSpPr>
        <p:spPr>
          <a:xfrm>
            <a:off x="0" y="2971800"/>
            <a:ext cx="4648200" cy="338554"/>
          </a:xfrm>
          <a:prstGeom prst="rect">
            <a:avLst/>
          </a:prstGeom>
        </p:spPr>
        <p:txBody>
          <a:bodyPr wrap="square">
            <a:spAutoFit/>
          </a:bodyPr>
          <a:lstStyle/>
          <a:p>
            <a:r>
              <a:rPr lang="en-US" sz="1600" dirty="0" smtClean="0">
                <a:hlinkClick r:id="rId4"/>
              </a:rPr>
              <a:t>http://www.youtube.com/watch?v=qWkLS-u982A</a:t>
            </a:r>
            <a:endParaRPr lang="en-US" sz="1600" dirty="0"/>
          </a:p>
        </p:txBody>
      </p:sp>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Dynamics</a:t>
            </a:r>
            <a:endParaRPr lang="en-US" sz="3200" dirty="0">
              <a:solidFill>
                <a:srgbClr val="1F497D">
                  <a:lumMod val="20000"/>
                  <a:lumOff val="80000"/>
                </a:srgbClr>
              </a:solidFill>
              <a:latin typeface="Rockwell Extra Bold" pitchFamily="18" charset="0"/>
              <a:cs typeface="Arial" pitchFamily="34" charset="0"/>
            </a:endParaRPr>
          </a:p>
        </p:txBody>
      </p:sp>
      <p:pic>
        <p:nvPicPr>
          <p:cNvPr id="1027" name="Picture 3"/>
          <p:cNvPicPr>
            <a:picLocks noChangeAspect="1" noChangeArrowheads="1"/>
          </p:cNvPicPr>
          <p:nvPr/>
        </p:nvPicPr>
        <p:blipFill>
          <a:blip r:embed="rId5" cstate="print"/>
          <a:srcRect/>
          <a:stretch>
            <a:fillRect/>
          </a:stretch>
        </p:blipFill>
        <p:spPr bwMode="auto">
          <a:xfrm>
            <a:off x="3450981" y="3352800"/>
            <a:ext cx="6074019" cy="3048000"/>
          </a:xfrm>
          <a:prstGeom prst="rect">
            <a:avLst/>
          </a:prstGeom>
          <a:noFill/>
          <a:ln w="9525">
            <a:noFill/>
            <a:miter lim="800000"/>
            <a:headEnd/>
            <a:tailEnd/>
          </a:ln>
        </p:spPr>
      </p:pic>
      <p:sp>
        <p:nvSpPr>
          <p:cNvPr id="8" name="Rectangle 7"/>
          <p:cNvSpPr/>
          <p:nvPr/>
        </p:nvSpPr>
        <p:spPr>
          <a:xfrm>
            <a:off x="3679581" y="6062246"/>
            <a:ext cx="4572000" cy="338554"/>
          </a:xfrm>
          <a:prstGeom prst="rect">
            <a:avLst/>
          </a:prstGeom>
        </p:spPr>
        <p:txBody>
          <a:bodyPr wrap="square">
            <a:spAutoFit/>
          </a:bodyPr>
          <a:lstStyle/>
          <a:p>
            <a:r>
              <a:rPr lang="en-US" sz="1600" dirty="0" smtClean="0">
                <a:hlinkClick r:id="rId6"/>
              </a:rPr>
              <a:t>http://www.youtube.com/watch?v=IknK-7THoIc</a:t>
            </a:r>
            <a:endParaRPr lang="en-US" sz="1600" dirty="0" smtClean="0">
              <a:hlinkClick r:id="rId4"/>
            </a:endParaRPr>
          </a:p>
        </p:txBody>
      </p:sp>
    </p:spTree>
    <p:extLst>
      <p:ext uri="{BB962C8B-B14F-4D97-AF65-F5344CB8AC3E}">
        <p14:creationId xmlns:p14="http://schemas.microsoft.com/office/powerpoint/2010/main" val="296263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707886"/>
          </a:xfrm>
          <a:prstGeom prst="rect">
            <a:avLst/>
          </a:prstGeom>
          <a:noFill/>
          <a:ln w="9525">
            <a:noFill/>
            <a:miter lim="800000"/>
            <a:headEnd/>
            <a:tailEnd/>
          </a:ln>
        </p:spPr>
        <p:txBody>
          <a:bodyPr wrap="square">
            <a:spAutoFit/>
          </a:bodyPr>
          <a:lstStyle/>
          <a:p>
            <a:r>
              <a:rPr lang="en-US" sz="4000" dirty="0" smtClean="0">
                <a:latin typeface="Rockwell Extra Bold" pitchFamily="18" charset="0"/>
                <a:cs typeface="Arial" pitchFamily="34" charset="0"/>
              </a:rPr>
              <a:t>The </a:t>
            </a:r>
            <a:r>
              <a:rPr lang="en-US" sz="4000" dirty="0" err="1" smtClean="0">
                <a:latin typeface="Rockwell Extra Bold" pitchFamily="18" charset="0"/>
                <a:cs typeface="Arial" pitchFamily="34" charset="0"/>
              </a:rPr>
              <a:t>Brainbow</a:t>
            </a:r>
            <a:endParaRPr lang="en-US" sz="3600" dirty="0">
              <a:latin typeface="Rockwell Extra Bold" pitchFamily="18" charset="0"/>
              <a:cs typeface="Arial" pitchFamily="34" charset="0"/>
            </a:endParaRPr>
          </a:p>
        </p:txBody>
      </p:sp>
      <p:pic>
        <p:nvPicPr>
          <p:cNvPr id="1027" name="Picture 3"/>
          <p:cNvPicPr>
            <a:picLocks noChangeAspect="1" noChangeArrowheads="1"/>
          </p:cNvPicPr>
          <p:nvPr/>
        </p:nvPicPr>
        <p:blipFill>
          <a:blip r:embed="rId4" cstate="print"/>
          <a:srcRect/>
          <a:stretch>
            <a:fillRect/>
          </a:stretch>
        </p:blipFill>
        <p:spPr bwMode="auto">
          <a:xfrm>
            <a:off x="838200" y="990600"/>
            <a:ext cx="7665010" cy="5867400"/>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1200329"/>
          </a:xfrm>
          <a:prstGeom prst="rect">
            <a:avLst/>
          </a:prstGeom>
          <a:noFill/>
          <a:ln w="9525">
            <a:noFill/>
            <a:miter lim="800000"/>
            <a:headEnd/>
            <a:tailEnd/>
          </a:ln>
        </p:spPr>
        <p:txBody>
          <a:bodyPr wrap="square">
            <a:spAutoFit/>
          </a:bodyPr>
          <a:lstStyle/>
          <a:p>
            <a:r>
              <a:rPr lang="en-US" sz="3600" dirty="0">
                <a:solidFill>
                  <a:srgbClr val="1F497D">
                    <a:lumMod val="20000"/>
                    <a:lumOff val="80000"/>
                  </a:srgbClr>
                </a:solidFill>
                <a:latin typeface="Rockwell Extra Bold" pitchFamily="18" charset="0"/>
                <a:cs typeface="Arial" pitchFamily="34" charset="0"/>
              </a:rPr>
              <a:t>Population Heterogeneity</a:t>
            </a:r>
            <a:r>
              <a:rPr lang="en-US" sz="3600" dirty="0" smtClean="0">
                <a:solidFill>
                  <a:srgbClr val="1F497D">
                    <a:lumMod val="20000"/>
                    <a:lumOff val="80000"/>
                  </a:srgbClr>
                </a:solidFill>
                <a:latin typeface="Rockwell Extra Bold" pitchFamily="18" charset="0"/>
                <a:cs typeface="Arial" pitchFamily="34" charset="0"/>
              </a:rPr>
              <a:t>/</a:t>
            </a:r>
          </a:p>
          <a:p>
            <a:r>
              <a:rPr lang="en-US" sz="3600" dirty="0" smtClean="0">
                <a:solidFill>
                  <a:srgbClr val="1F497D">
                    <a:lumMod val="20000"/>
                    <a:lumOff val="80000"/>
                  </a:srgbClr>
                </a:solidFill>
                <a:latin typeface="Rockwell Extra Bold" pitchFamily="18" charset="0"/>
                <a:cs typeface="Arial" pitchFamily="34" charset="0"/>
              </a:rPr>
              <a:t>Phase Variation</a:t>
            </a:r>
            <a:endParaRPr lang="en-US" sz="3200" dirty="0">
              <a:solidFill>
                <a:srgbClr val="1F497D">
                  <a:lumMod val="20000"/>
                  <a:lumOff val="80000"/>
                </a:srgbClr>
              </a:solidFill>
              <a:latin typeface="Rockwell Extra Bold" pitchFamily="18" charset="0"/>
              <a:cs typeface="Arial" pitchFamily="34" charset="0"/>
            </a:endParaRPr>
          </a:p>
        </p:txBody>
      </p:sp>
      <p:pic>
        <p:nvPicPr>
          <p:cNvPr id="4098" name="Picture 2" descr="C:\Users\JCAnderson\Documents\Courses\SynBio Bootcamp\_Whole-Cell Analysis\toggle1.png"/>
          <p:cNvPicPr>
            <a:picLocks noChangeAspect="1" noChangeArrowheads="1"/>
          </p:cNvPicPr>
          <p:nvPr/>
        </p:nvPicPr>
        <p:blipFill>
          <a:blip r:embed="rId3" cstate="print"/>
          <a:srcRect/>
          <a:stretch>
            <a:fillRect/>
          </a:stretch>
        </p:blipFill>
        <p:spPr bwMode="auto">
          <a:xfrm>
            <a:off x="762000" y="1600200"/>
            <a:ext cx="7620000" cy="1428750"/>
          </a:xfrm>
          <a:prstGeom prst="rect">
            <a:avLst/>
          </a:prstGeom>
          <a:noFill/>
        </p:spPr>
      </p:pic>
      <p:pic>
        <p:nvPicPr>
          <p:cNvPr id="4100" name="Picture 4"/>
          <p:cNvPicPr>
            <a:picLocks noChangeAspect="1" noChangeArrowheads="1"/>
          </p:cNvPicPr>
          <p:nvPr/>
        </p:nvPicPr>
        <p:blipFill>
          <a:blip r:embed="rId4" cstate="print"/>
          <a:srcRect/>
          <a:stretch>
            <a:fillRect/>
          </a:stretch>
        </p:blipFill>
        <p:spPr bwMode="auto">
          <a:xfrm>
            <a:off x="533400" y="3276600"/>
            <a:ext cx="4095862" cy="2824163"/>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cstate="print"/>
          <a:srcRect/>
          <a:stretch>
            <a:fillRect/>
          </a:stretch>
        </p:blipFill>
        <p:spPr bwMode="auto">
          <a:xfrm>
            <a:off x="4800600" y="3276600"/>
            <a:ext cx="3810000" cy="2817292"/>
          </a:xfrm>
          <a:prstGeom prst="rect">
            <a:avLst/>
          </a:prstGeom>
          <a:noFill/>
          <a:ln w="9525">
            <a:noFill/>
            <a:miter lim="800000"/>
            <a:headEnd/>
            <a:tailEnd/>
          </a:ln>
          <a:effectLst/>
        </p:spPr>
      </p:pic>
      <p:sp>
        <p:nvSpPr>
          <p:cNvPr id="7" name="Rectangle 6"/>
          <p:cNvSpPr/>
          <p:nvPr/>
        </p:nvSpPr>
        <p:spPr>
          <a:xfrm>
            <a:off x="152400" y="6400800"/>
            <a:ext cx="1593706" cy="276999"/>
          </a:xfrm>
          <a:prstGeom prst="rect">
            <a:avLst/>
          </a:prstGeom>
        </p:spPr>
        <p:txBody>
          <a:bodyPr wrap="none">
            <a:spAutoFit/>
          </a:bodyPr>
          <a:lstStyle/>
          <a:p>
            <a:r>
              <a:rPr lang="en-US" sz="1200" dirty="0" err="1" smtClean="0">
                <a:solidFill>
                  <a:srgbClr val="1F497D">
                    <a:lumMod val="20000"/>
                    <a:lumOff val="80000"/>
                  </a:srgbClr>
                </a:solidFill>
                <a:latin typeface="Arial" charset="0"/>
                <a:cs typeface="Arial" charset="0"/>
              </a:rPr>
              <a:t>iGEM</a:t>
            </a:r>
            <a:r>
              <a:rPr lang="en-US" sz="1200" dirty="0" smtClean="0">
                <a:solidFill>
                  <a:srgbClr val="1F497D">
                    <a:lumMod val="20000"/>
                    <a:lumOff val="80000"/>
                  </a:srgbClr>
                </a:solidFill>
                <a:latin typeface="Arial" charset="0"/>
                <a:cs typeface="Arial" charset="0"/>
              </a:rPr>
              <a:t>:  Peking, 2007</a:t>
            </a:r>
          </a:p>
        </p:txBody>
      </p:sp>
    </p:spTree>
    <p:extLst>
      <p:ext uri="{BB962C8B-B14F-4D97-AF65-F5344CB8AC3E}">
        <p14:creationId xmlns:p14="http://schemas.microsoft.com/office/powerpoint/2010/main" val="4129854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0" y="1349514"/>
            <a:ext cx="9144000" cy="707886"/>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cs typeface="Arial" pitchFamily="34" charset="0"/>
              </a:rPr>
              <a:t>Putting it all together</a:t>
            </a:r>
            <a:endParaRPr lang="en-US" sz="4000" dirty="0">
              <a:solidFill>
                <a:schemeClr val="bg1"/>
              </a:solidFill>
              <a:latin typeface="Rockwell Extra Bold" pitchFamily="18" charset="0"/>
              <a:cs typeface="Arial" pitchFamily="34" charset="0"/>
            </a:endParaRPr>
          </a:p>
        </p:txBody>
      </p:sp>
      <p:pic>
        <p:nvPicPr>
          <p:cNvPr id="2" name="Picture 2"/>
          <p:cNvPicPr>
            <a:picLocks noChangeAspect="1" noChangeArrowheads="1"/>
          </p:cNvPicPr>
          <p:nvPr/>
        </p:nvPicPr>
        <p:blipFill>
          <a:blip r:embed="rId4" cstate="print"/>
          <a:srcRect/>
          <a:stretch>
            <a:fillRect/>
          </a:stretch>
        </p:blipFill>
        <p:spPr bwMode="auto">
          <a:xfrm>
            <a:off x="3733800" y="2743200"/>
            <a:ext cx="4762500" cy="2276475"/>
          </a:xfrm>
          <a:prstGeom prst="rect">
            <a:avLst/>
          </a:prstGeom>
          <a:noFill/>
          <a:ln w="9525">
            <a:noFill/>
            <a:miter lim="800000"/>
            <a:headEnd/>
            <a:tailEnd/>
          </a:ln>
          <a:effectLst/>
        </p:spPr>
      </p:pic>
    </p:spTree>
    <p:extLst>
      <p:ext uri="{BB962C8B-B14F-4D97-AF65-F5344CB8AC3E}">
        <p14:creationId xmlns:p14="http://schemas.microsoft.com/office/powerpoint/2010/main" val="397614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990600" y="3810000"/>
            <a:ext cx="7315200" cy="30480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914400" y="76200"/>
            <a:ext cx="7924800" cy="1200329"/>
          </a:xfrm>
          <a:prstGeom prst="rect">
            <a:avLst/>
          </a:prstGeom>
        </p:spPr>
        <p:txBody>
          <a:bodyPr wrap="square">
            <a:spAutoFit/>
          </a:bodyPr>
          <a:lstStyle/>
          <a:p>
            <a:pPr marL="457200" indent="-457200"/>
            <a:r>
              <a:rPr lang="en-US" sz="2400" dirty="0" smtClean="0">
                <a:solidFill>
                  <a:srgbClr val="1F497D">
                    <a:lumMod val="20000"/>
                    <a:lumOff val="80000"/>
                  </a:srgbClr>
                </a:solidFill>
                <a:cs typeface="Arial" charset="0"/>
              </a:rPr>
              <a:t>Say I want to engineer some bacteria that turn red when placed in a sample containing anti-HIV antibodies.  I’ve broken the problem down to several devices:</a:t>
            </a:r>
          </a:p>
        </p:txBody>
      </p:sp>
      <p:sp>
        <p:nvSpPr>
          <p:cNvPr id="6" name="Rounded Rectangle 5"/>
          <p:cNvSpPr/>
          <p:nvPr/>
        </p:nvSpPr>
        <p:spPr>
          <a:xfrm>
            <a:off x="1219200" y="4038600"/>
            <a:ext cx="6826559" cy="25908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7808378" y="6581001"/>
            <a:ext cx="1335622" cy="276999"/>
          </a:xfrm>
          <a:prstGeom prst="rect">
            <a:avLst/>
          </a:prstGeom>
        </p:spPr>
        <p:txBody>
          <a:bodyPr wrap="none">
            <a:spAutoFit/>
          </a:bodyPr>
          <a:lstStyle/>
          <a:p>
            <a:r>
              <a:rPr lang="en-US" sz="1200" dirty="0" smtClean="0">
                <a:solidFill>
                  <a:srgbClr val="1F497D">
                    <a:lumMod val="20000"/>
                    <a:lumOff val="80000"/>
                  </a:srgbClr>
                </a:solidFill>
                <a:latin typeface="Arial" charset="0"/>
                <a:cs typeface="Arial" charset="0"/>
              </a:rPr>
              <a:t>PMID: 18776022</a:t>
            </a:r>
          </a:p>
        </p:txBody>
      </p:sp>
      <p:grpSp>
        <p:nvGrpSpPr>
          <p:cNvPr id="17" name="Group 16"/>
          <p:cNvGrpSpPr/>
          <p:nvPr/>
        </p:nvGrpSpPr>
        <p:grpSpPr>
          <a:xfrm>
            <a:off x="3200400" y="3466500"/>
            <a:ext cx="228600" cy="1105500"/>
            <a:chOff x="3200400" y="3466500"/>
            <a:chExt cx="228600" cy="1105500"/>
          </a:xfrm>
        </p:grpSpPr>
        <p:sp>
          <p:nvSpPr>
            <p:cNvPr id="9" name="Rectangle 8"/>
            <p:cNvSpPr/>
            <p:nvPr/>
          </p:nvSpPr>
          <p:spPr>
            <a:xfrm>
              <a:off x="3200400" y="3733800"/>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3200400" y="4191000"/>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 name="Straight Connector 11"/>
            <p:cNvCxnSpPr/>
            <p:nvPr/>
          </p:nvCxnSpPr>
          <p:spPr>
            <a:xfrm rot="16200000" flipV="1">
              <a:off x="2838150" y="3942255"/>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029200" y="3429001"/>
            <a:ext cx="228600" cy="1105500"/>
            <a:chOff x="5029200" y="3429001"/>
            <a:chExt cx="228600" cy="1105500"/>
          </a:xfrm>
        </p:grpSpPr>
        <p:sp>
          <p:nvSpPr>
            <p:cNvPr id="14" name="Rectangle 13"/>
            <p:cNvSpPr/>
            <p:nvPr/>
          </p:nvSpPr>
          <p:spPr>
            <a:xfrm>
              <a:off x="50292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50292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6" name="Straight Connector 15"/>
            <p:cNvCxnSpPr/>
            <p:nvPr/>
          </p:nvCxnSpPr>
          <p:spPr>
            <a:xfrm rot="16200000" flipV="1">
              <a:off x="46669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096000" y="2819400"/>
            <a:ext cx="601796" cy="708250"/>
            <a:chOff x="7399204" y="3048000"/>
            <a:chExt cx="1219199" cy="1434868"/>
          </a:xfrm>
        </p:grpSpPr>
        <p:grpSp>
          <p:nvGrpSpPr>
            <p:cNvPr id="23" name="Group 22"/>
            <p:cNvGrpSpPr/>
            <p:nvPr/>
          </p:nvGrpSpPr>
          <p:grpSpPr>
            <a:xfrm>
              <a:off x="7772400" y="3048000"/>
              <a:ext cx="457200" cy="762000"/>
              <a:chOff x="7772400" y="3048000"/>
              <a:chExt cx="457200" cy="762000"/>
            </a:xfrm>
          </p:grpSpPr>
          <p:sp>
            <p:nvSpPr>
              <p:cNvPr id="19" name="Oval 18"/>
              <p:cNvSpPr/>
              <p:nvPr/>
            </p:nvSpPr>
            <p:spPr>
              <a:xfrm>
                <a:off x="77724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80010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77724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80010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4" name="Group 23"/>
            <p:cNvGrpSpPr/>
            <p:nvPr/>
          </p:nvGrpSpPr>
          <p:grpSpPr>
            <a:xfrm rot="1805267">
              <a:off x="7399204" y="3720867"/>
              <a:ext cx="457200" cy="762000"/>
              <a:chOff x="7772400" y="3048000"/>
              <a:chExt cx="457200" cy="762000"/>
            </a:xfrm>
          </p:grpSpPr>
          <p:sp>
            <p:nvSpPr>
              <p:cNvPr id="25" name="Oval 24"/>
              <p:cNvSpPr/>
              <p:nvPr/>
            </p:nvSpPr>
            <p:spPr>
              <a:xfrm>
                <a:off x="77724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a:off x="80010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77724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80010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9" name="Group 28"/>
            <p:cNvGrpSpPr/>
            <p:nvPr/>
          </p:nvGrpSpPr>
          <p:grpSpPr>
            <a:xfrm rot="19794733" flipV="1">
              <a:off x="8161203" y="3720868"/>
              <a:ext cx="457200" cy="762000"/>
              <a:chOff x="7772400" y="3048000"/>
              <a:chExt cx="457200" cy="762000"/>
            </a:xfrm>
          </p:grpSpPr>
          <p:sp>
            <p:nvSpPr>
              <p:cNvPr id="30" name="Oval 29"/>
              <p:cNvSpPr/>
              <p:nvPr/>
            </p:nvSpPr>
            <p:spPr>
              <a:xfrm>
                <a:off x="77724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80010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77724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80010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35" name="Rectangle 34"/>
          <p:cNvSpPr/>
          <p:nvPr/>
        </p:nvSpPr>
        <p:spPr>
          <a:xfrm>
            <a:off x="457200" y="1277243"/>
            <a:ext cx="8534400" cy="1631216"/>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rPr>
              <a:t>An HIV gp120 peptide-based sensor device with a transcription output (environment in /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out)</a:t>
            </a:r>
          </a:p>
          <a:p>
            <a:pPr marL="457200" indent="-457200">
              <a:buFont typeface="Wingdings" pitchFamily="2" charset="2"/>
              <a:buChar char="§"/>
            </a:pPr>
            <a:r>
              <a:rPr lang="en-US" sz="2000" dirty="0" smtClean="0">
                <a:solidFill>
                  <a:srgbClr val="1F497D">
                    <a:lumMod val="20000"/>
                    <a:lumOff val="80000"/>
                  </a:srgbClr>
                </a:solidFill>
              </a:rPr>
              <a:t>Maybe a genetic circuit to amplify the signal based on a sender/receiver system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in /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out)</a:t>
            </a:r>
          </a:p>
          <a:p>
            <a:pPr marL="457200" indent="-457200">
              <a:buFont typeface="Wingdings" pitchFamily="2" charset="2"/>
              <a:buChar char="§"/>
            </a:pPr>
            <a:r>
              <a:rPr lang="en-US" sz="2000" dirty="0" smtClean="0">
                <a:solidFill>
                  <a:srgbClr val="1F497D">
                    <a:lumMod val="20000"/>
                    <a:lumOff val="80000"/>
                  </a:srgbClr>
                </a:solidFill>
              </a:rPr>
              <a:t>A red pigment biosynthetic device for detection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in / chemicals out)</a:t>
            </a:r>
          </a:p>
        </p:txBody>
      </p:sp>
    </p:spTree>
    <p:extLst>
      <p:ext uri="{BB962C8B-B14F-4D97-AF65-F5344CB8AC3E}">
        <p14:creationId xmlns:p14="http://schemas.microsoft.com/office/powerpoint/2010/main" val="1625569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3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990600" y="3810000"/>
            <a:ext cx="7315200" cy="30480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914400" y="76200"/>
            <a:ext cx="7924800" cy="1200329"/>
          </a:xfrm>
          <a:prstGeom prst="rect">
            <a:avLst/>
          </a:prstGeom>
        </p:spPr>
        <p:txBody>
          <a:bodyPr wrap="square">
            <a:spAutoFit/>
          </a:bodyPr>
          <a:lstStyle/>
          <a:p>
            <a:pPr marL="457200" indent="-457200"/>
            <a:r>
              <a:rPr lang="en-US" sz="2400" dirty="0" smtClean="0">
                <a:solidFill>
                  <a:srgbClr val="1F497D">
                    <a:lumMod val="20000"/>
                    <a:lumOff val="80000"/>
                  </a:srgbClr>
                </a:solidFill>
                <a:cs typeface="Arial" charset="0"/>
              </a:rPr>
              <a:t>Say I want to engineer some bacteria that turn red when placed in a sample containing anti-HIV antibodies.  I’ve broken the problem down to several devices:</a:t>
            </a:r>
          </a:p>
        </p:txBody>
      </p:sp>
      <p:sp>
        <p:nvSpPr>
          <p:cNvPr id="3" name="Rectangle 2"/>
          <p:cNvSpPr/>
          <p:nvPr/>
        </p:nvSpPr>
        <p:spPr>
          <a:xfrm>
            <a:off x="457200" y="1277243"/>
            <a:ext cx="8534400" cy="1631216"/>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rPr>
              <a:t>An HIV gp120 peptide-based sensor device with a transcription output (environment in /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out)</a:t>
            </a:r>
          </a:p>
          <a:p>
            <a:pPr marL="457200" indent="-457200">
              <a:buFont typeface="Wingdings" pitchFamily="2" charset="2"/>
              <a:buChar char="§"/>
            </a:pPr>
            <a:r>
              <a:rPr lang="en-US" sz="2000" dirty="0" smtClean="0">
                <a:solidFill>
                  <a:srgbClr val="1F497D">
                    <a:lumMod val="20000"/>
                    <a:lumOff val="80000"/>
                  </a:srgbClr>
                </a:solidFill>
              </a:rPr>
              <a:t>Maybe a genetic circuit to amplify the signal based on a sender/receiver system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in /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out)</a:t>
            </a:r>
          </a:p>
          <a:p>
            <a:pPr marL="457200" indent="-457200">
              <a:buFont typeface="Wingdings" pitchFamily="2" charset="2"/>
              <a:buChar char="§"/>
            </a:pPr>
            <a:r>
              <a:rPr lang="en-US" sz="2000" dirty="0" smtClean="0">
                <a:solidFill>
                  <a:srgbClr val="1F497D">
                    <a:lumMod val="20000"/>
                    <a:lumOff val="80000"/>
                  </a:srgbClr>
                </a:solidFill>
              </a:rPr>
              <a:t>A red pigment biosynthetic device for detection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in / chemicals out)</a:t>
            </a:r>
          </a:p>
        </p:txBody>
      </p:sp>
      <p:sp>
        <p:nvSpPr>
          <p:cNvPr id="6" name="Rounded Rectangle 5"/>
          <p:cNvSpPr/>
          <p:nvPr/>
        </p:nvSpPr>
        <p:spPr>
          <a:xfrm>
            <a:off x="1219200" y="4038600"/>
            <a:ext cx="6826559" cy="25908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7808378" y="6581001"/>
            <a:ext cx="1335622" cy="276999"/>
          </a:xfrm>
          <a:prstGeom prst="rect">
            <a:avLst/>
          </a:prstGeom>
        </p:spPr>
        <p:txBody>
          <a:bodyPr wrap="none">
            <a:spAutoFit/>
          </a:bodyPr>
          <a:lstStyle/>
          <a:p>
            <a:r>
              <a:rPr lang="en-US" sz="1200" dirty="0" smtClean="0">
                <a:solidFill>
                  <a:srgbClr val="1F497D">
                    <a:lumMod val="20000"/>
                    <a:lumOff val="80000"/>
                  </a:srgbClr>
                </a:solidFill>
                <a:latin typeface="Arial" charset="0"/>
                <a:cs typeface="Arial" charset="0"/>
              </a:rPr>
              <a:t>PMID: 18776022</a:t>
            </a:r>
          </a:p>
        </p:txBody>
      </p:sp>
      <p:grpSp>
        <p:nvGrpSpPr>
          <p:cNvPr id="2" name="Group 16"/>
          <p:cNvGrpSpPr/>
          <p:nvPr/>
        </p:nvGrpSpPr>
        <p:grpSpPr>
          <a:xfrm>
            <a:off x="3352800" y="3429001"/>
            <a:ext cx="228600" cy="1105500"/>
            <a:chOff x="3200400" y="3466500"/>
            <a:chExt cx="228600" cy="1105500"/>
          </a:xfrm>
        </p:grpSpPr>
        <p:sp>
          <p:nvSpPr>
            <p:cNvPr id="9" name="Rectangle 8"/>
            <p:cNvSpPr/>
            <p:nvPr/>
          </p:nvSpPr>
          <p:spPr>
            <a:xfrm>
              <a:off x="3200400" y="3733800"/>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3200400" y="4191000"/>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 name="Straight Connector 11"/>
            <p:cNvCxnSpPr/>
            <p:nvPr/>
          </p:nvCxnSpPr>
          <p:spPr>
            <a:xfrm rot="16200000" flipV="1">
              <a:off x="2838150" y="3942255"/>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17"/>
          <p:cNvGrpSpPr/>
          <p:nvPr/>
        </p:nvGrpSpPr>
        <p:grpSpPr>
          <a:xfrm>
            <a:off x="3657600" y="3429001"/>
            <a:ext cx="228600" cy="1105500"/>
            <a:chOff x="5029200" y="3429001"/>
            <a:chExt cx="228600" cy="1105500"/>
          </a:xfrm>
        </p:grpSpPr>
        <p:sp>
          <p:nvSpPr>
            <p:cNvPr id="14" name="Rectangle 13"/>
            <p:cNvSpPr/>
            <p:nvPr/>
          </p:nvSpPr>
          <p:spPr>
            <a:xfrm>
              <a:off x="50292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50292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6" name="Straight Connector 15"/>
            <p:cNvCxnSpPr/>
            <p:nvPr/>
          </p:nvCxnSpPr>
          <p:spPr>
            <a:xfrm rot="16200000" flipV="1">
              <a:off x="46669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33"/>
          <p:cNvGrpSpPr/>
          <p:nvPr/>
        </p:nvGrpSpPr>
        <p:grpSpPr>
          <a:xfrm>
            <a:off x="3276600" y="2895600"/>
            <a:ext cx="601796" cy="708250"/>
            <a:chOff x="7399204" y="3048000"/>
            <a:chExt cx="1219199" cy="1434868"/>
          </a:xfrm>
        </p:grpSpPr>
        <p:grpSp>
          <p:nvGrpSpPr>
            <p:cNvPr id="13" name="Group 22"/>
            <p:cNvGrpSpPr/>
            <p:nvPr/>
          </p:nvGrpSpPr>
          <p:grpSpPr>
            <a:xfrm>
              <a:off x="7772400" y="3048000"/>
              <a:ext cx="457200" cy="762000"/>
              <a:chOff x="7772400" y="3048000"/>
              <a:chExt cx="457200" cy="762000"/>
            </a:xfrm>
          </p:grpSpPr>
          <p:sp>
            <p:nvSpPr>
              <p:cNvPr id="19" name="Oval 18"/>
              <p:cNvSpPr/>
              <p:nvPr/>
            </p:nvSpPr>
            <p:spPr>
              <a:xfrm>
                <a:off x="77724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80010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77724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80010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7" name="Group 23"/>
            <p:cNvGrpSpPr/>
            <p:nvPr/>
          </p:nvGrpSpPr>
          <p:grpSpPr>
            <a:xfrm rot="1805267">
              <a:off x="7399204" y="3720867"/>
              <a:ext cx="457200" cy="762000"/>
              <a:chOff x="7772400" y="3048000"/>
              <a:chExt cx="457200" cy="762000"/>
            </a:xfrm>
          </p:grpSpPr>
          <p:sp>
            <p:nvSpPr>
              <p:cNvPr id="25" name="Oval 24"/>
              <p:cNvSpPr/>
              <p:nvPr/>
            </p:nvSpPr>
            <p:spPr>
              <a:xfrm>
                <a:off x="77724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a:off x="80010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77724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80010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8" name="Group 28"/>
            <p:cNvGrpSpPr/>
            <p:nvPr/>
          </p:nvGrpSpPr>
          <p:grpSpPr>
            <a:xfrm rot="19794733" flipV="1">
              <a:off x="8161203" y="3720868"/>
              <a:ext cx="457200" cy="762000"/>
              <a:chOff x="7772400" y="3048000"/>
              <a:chExt cx="457200" cy="762000"/>
            </a:xfrm>
          </p:grpSpPr>
          <p:sp>
            <p:nvSpPr>
              <p:cNvPr id="30" name="Oval 29"/>
              <p:cNvSpPr/>
              <p:nvPr/>
            </p:nvSpPr>
            <p:spPr>
              <a:xfrm>
                <a:off x="77724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8001000" y="3048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77724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8001000" y="3429000"/>
                <a:ext cx="228600" cy="381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41" name="Group 40"/>
          <p:cNvGrpSpPr/>
          <p:nvPr/>
        </p:nvGrpSpPr>
        <p:grpSpPr>
          <a:xfrm>
            <a:off x="1371600" y="4572000"/>
            <a:ext cx="4876800" cy="990600"/>
            <a:chOff x="1371600" y="4572000"/>
            <a:chExt cx="4876800" cy="990600"/>
          </a:xfrm>
        </p:grpSpPr>
        <p:sp>
          <p:nvSpPr>
            <p:cNvPr id="34" name="Rectangle 33"/>
            <p:cNvSpPr/>
            <p:nvPr/>
          </p:nvSpPr>
          <p:spPr>
            <a:xfrm>
              <a:off x="1371600" y="5105400"/>
              <a:ext cx="4876800" cy="152400"/>
            </a:xfrm>
            <a:prstGeom prst="rect">
              <a:avLst/>
            </a:prstGeom>
            <a:solidFill>
              <a:srgbClr val="1F497D">
                <a:lumMod val="75000"/>
              </a:srgbClr>
            </a:solidFill>
            <a:ln w="25400" cap="flat" cmpd="sng" algn="ctr">
              <a:noFill/>
              <a:prstDash val="solid"/>
            </a:ln>
            <a:effectLst>
              <a:softEdge rad="31750"/>
            </a:effectLst>
          </p:spPr>
          <p:txBody>
            <a:bodyPr rtlCol="0" anchor="ctr"/>
            <a:lstStyle/>
            <a:p>
              <a:pPr algn="ctr">
                <a:defRPr/>
              </a:pPr>
              <a:endParaRPr lang="en-US" kern="0">
                <a:solidFill>
                  <a:sysClr val="window" lastClr="FFFFFF"/>
                </a:solidFill>
              </a:endParaRPr>
            </a:p>
          </p:txBody>
        </p:sp>
        <p:sp>
          <p:nvSpPr>
            <p:cNvPr id="35" name="Bent Arrow 34"/>
            <p:cNvSpPr/>
            <p:nvPr/>
          </p:nvSpPr>
          <p:spPr>
            <a:xfrm>
              <a:off x="3276600" y="4572000"/>
              <a:ext cx="660400" cy="770467"/>
            </a:xfrm>
            <a:prstGeom prst="ben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36" name="Right Arrow 35"/>
            <p:cNvSpPr/>
            <p:nvPr/>
          </p:nvSpPr>
          <p:spPr>
            <a:xfrm>
              <a:off x="4241801" y="4792133"/>
              <a:ext cx="1210734" cy="770467"/>
            </a:xfrm>
            <a:prstGeom prst="righ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37" name="Octagon 36"/>
            <p:cNvSpPr/>
            <p:nvPr/>
          </p:nvSpPr>
          <p:spPr>
            <a:xfrm>
              <a:off x="5543054" y="5020733"/>
              <a:ext cx="321836" cy="321836"/>
            </a:xfrm>
            <a:prstGeom prst="octagon">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38" name="Chord 37"/>
            <p:cNvSpPr/>
            <p:nvPr/>
          </p:nvSpPr>
          <p:spPr>
            <a:xfrm rot="6762076">
              <a:off x="3801459" y="4961391"/>
              <a:ext cx="381503" cy="381503"/>
            </a:xfrm>
            <a:prstGeom prst="chord">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endParaRPr>
            </a:p>
          </p:txBody>
        </p:sp>
        <p:sp>
          <p:nvSpPr>
            <p:cNvPr id="39" name="Rectangle 38"/>
            <p:cNvSpPr/>
            <p:nvPr/>
          </p:nvSpPr>
          <p:spPr>
            <a:xfrm>
              <a:off x="4394201" y="4944533"/>
              <a:ext cx="647934" cy="461665"/>
            </a:xfrm>
            <a:prstGeom prst="rect">
              <a:avLst/>
            </a:prstGeom>
          </p:spPr>
          <p:txBody>
            <a:bodyPr wrap="none">
              <a:spAutoFit/>
            </a:bodyPr>
            <a:lstStyle/>
            <a:p>
              <a:r>
                <a:rPr lang="en-US" sz="2400" b="1" i="1" dirty="0" err="1" smtClean="0">
                  <a:solidFill>
                    <a:prstClr val="black"/>
                  </a:solidFill>
                </a:rPr>
                <a:t>luxI</a:t>
              </a:r>
              <a:endParaRPr lang="en-US" sz="2400" b="1" i="1" dirty="0">
                <a:solidFill>
                  <a:prstClr val="black"/>
                </a:solidFill>
              </a:endParaRPr>
            </a:p>
          </p:txBody>
        </p:sp>
      </p:grpSp>
      <p:grpSp>
        <p:nvGrpSpPr>
          <p:cNvPr id="54" name="Group 53"/>
          <p:cNvGrpSpPr/>
          <p:nvPr/>
        </p:nvGrpSpPr>
        <p:grpSpPr>
          <a:xfrm>
            <a:off x="5410200" y="3200400"/>
            <a:ext cx="1676400" cy="1447800"/>
            <a:chOff x="5410200" y="3200400"/>
            <a:chExt cx="1676400" cy="1447800"/>
          </a:xfrm>
        </p:grpSpPr>
        <p:sp>
          <p:nvSpPr>
            <p:cNvPr id="42" name="Oval 41"/>
            <p:cNvSpPr/>
            <p:nvPr/>
          </p:nvSpPr>
          <p:spPr>
            <a:xfrm>
              <a:off x="54102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Oval 42"/>
            <p:cNvSpPr/>
            <p:nvPr/>
          </p:nvSpPr>
          <p:spPr>
            <a:xfrm>
              <a:off x="6096000" y="4495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Oval 43"/>
            <p:cNvSpPr/>
            <p:nvPr/>
          </p:nvSpPr>
          <p:spPr>
            <a:xfrm>
              <a:off x="5410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Oval 44"/>
            <p:cNvSpPr/>
            <p:nvPr/>
          </p:nvSpPr>
          <p:spPr>
            <a:xfrm>
              <a:off x="6096000" y="3962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Oval 45"/>
            <p:cNvSpPr/>
            <p:nvPr/>
          </p:nvSpPr>
          <p:spPr>
            <a:xfrm>
              <a:off x="5791200" y="4038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Oval 46"/>
            <p:cNvSpPr/>
            <p:nvPr/>
          </p:nvSpPr>
          <p:spPr>
            <a:xfrm>
              <a:off x="64770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Oval 47"/>
            <p:cNvSpPr/>
            <p:nvPr/>
          </p:nvSpPr>
          <p:spPr>
            <a:xfrm>
              <a:off x="58674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Oval 48"/>
            <p:cNvSpPr/>
            <p:nvPr/>
          </p:nvSpPr>
          <p:spPr>
            <a:xfrm>
              <a:off x="64008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Oval 49"/>
            <p:cNvSpPr/>
            <p:nvPr/>
          </p:nvSpPr>
          <p:spPr>
            <a:xfrm>
              <a:off x="5867400" y="3200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Oval 50"/>
            <p:cNvSpPr/>
            <p:nvPr/>
          </p:nvSpPr>
          <p:spPr>
            <a:xfrm>
              <a:off x="6553200" y="3429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Oval 51"/>
            <p:cNvSpPr/>
            <p:nvPr/>
          </p:nvSpPr>
          <p:spPr>
            <a:xfrm>
              <a:off x="6248400"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Oval 52"/>
            <p:cNvSpPr/>
            <p:nvPr/>
          </p:nvSpPr>
          <p:spPr>
            <a:xfrm>
              <a:off x="6934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5" name="Bent Arrow 54"/>
          <p:cNvSpPr/>
          <p:nvPr/>
        </p:nvSpPr>
        <p:spPr>
          <a:xfrm>
            <a:off x="1447800" y="4572000"/>
            <a:ext cx="660400" cy="770467"/>
          </a:xfrm>
          <a:prstGeom prst="ben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sp>
        <p:nvSpPr>
          <p:cNvPr id="56" name="Right Arrow 55"/>
          <p:cNvSpPr/>
          <p:nvPr/>
        </p:nvSpPr>
        <p:spPr>
          <a:xfrm>
            <a:off x="1905000" y="4800600"/>
            <a:ext cx="1210734" cy="770467"/>
          </a:xfrm>
          <a:prstGeom prst="righ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sp>
        <p:nvSpPr>
          <p:cNvPr id="57" name="Rectangle 56"/>
          <p:cNvSpPr/>
          <p:nvPr/>
        </p:nvSpPr>
        <p:spPr>
          <a:xfrm>
            <a:off x="2057400" y="4953000"/>
            <a:ext cx="736099" cy="461665"/>
          </a:xfrm>
          <a:prstGeom prst="rect">
            <a:avLst/>
          </a:prstGeom>
        </p:spPr>
        <p:txBody>
          <a:bodyPr wrap="none">
            <a:spAutoFit/>
          </a:bodyPr>
          <a:lstStyle/>
          <a:p>
            <a:r>
              <a:rPr lang="en-US" sz="2400" b="1" i="1" dirty="0" err="1" smtClean="0">
                <a:solidFill>
                  <a:prstClr val="black"/>
                </a:solidFill>
              </a:rPr>
              <a:t>luxR</a:t>
            </a:r>
            <a:endParaRPr lang="en-US" sz="2400" b="1" i="1" dirty="0">
              <a:solidFill>
                <a:prstClr val="black"/>
              </a:solidFill>
            </a:endParaRPr>
          </a:p>
        </p:txBody>
      </p:sp>
      <p:sp>
        <p:nvSpPr>
          <p:cNvPr id="58" name="Rectangle 57"/>
          <p:cNvSpPr/>
          <p:nvPr/>
        </p:nvSpPr>
        <p:spPr>
          <a:xfrm>
            <a:off x="1295400" y="5334000"/>
            <a:ext cx="655949" cy="461665"/>
          </a:xfrm>
          <a:prstGeom prst="rect">
            <a:avLst/>
          </a:prstGeom>
        </p:spPr>
        <p:txBody>
          <a:bodyPr wrap="none">
            <a:spAutoFit/>
          </a:bodyPr>
          <a:lstStyle/>
          <a:p>
            <a:r>
              <a:rPr lang="en-US" sz="2400" b="1" i="1" dirty="0" err="1" smtClean="0">
                <a:solidFill>
                  <a:prstClr val="black"/>
                </a:solidFill>
              </a:rPr>
              <a:t>P</a:t>
            </a:r>
            <a:r>
              <a:rPr lang="en-US" sz="1600" b="1" i="1" dirty="0" err="1" smtClean="0">
                <a:solidFill>
                  <a:prstClr val="black"/>
                </a:solidFill>
              </a:rPr>
              <a:t>luxI</a:t>
            </a:r>
            <a:endParaRPr lang="en-US" sz="2400" b="1" i="1" dirty="0">
              <a:solidFill>
                <a:prstClr val="black"/>
              </a:solidFill>
            </a:endParaRPr>
          </a:p>
        </p:txBody>
      </p:sp>
      <p:sp>
        <p:nvSpPr>
          <p:cNvPr id="60" name="Rectangle 59"/>
          <p:cNvSpPr/>
          <p:nvPr/>
        </p:nvSpPr>
        <p:spPr>
          <a:xfrm>
            <a:off x="6400800" y="4343400"/>
            <a:ext cx="1524000" cy="923330"/>
          </a:xfrm>
          <a:prstGeom prst="rect">
            <a:avLst/>
          </a:prstGeom>
        </p:spPr>
        <p:txBody>
          <a:bodyPr wrap="square">
            <a:spAutoFit/>
          </a:bodyPr>
          <a:lstStyle/>
          <a:p>
            <a:r>
              <a:rPr lang="en-US" dirty="0" smtClean="0">
                <a:solidFill>
                  <a:srgbClr val="1F497D">
                    <a:lumMod val="50000"/>
                  </a:srgbClr>
                </a:solidFill>
              </a:rPr>
              <a:t>AHL (</a:t>
            </a:r>
            <a:r>
              <a:rPr lang="en-US" dirty="0" err="1" smtClean="0">
                <a:solidFill>
                  <a:srgbClr val="1F497D">
                    <a:lumMod val="50000"/>
                  </a:srgbClr>
                </a:solidFill>
              </a:rPr>
              <a:t>acyl</a:t>
            </a:r>
            <a:r>
              <a:rPr lang="en-US" dirty="0" smtClean="0">
                <a:solidFill>
                  <a:srgbClr val="1F497D">
                    <a:lumMod val="50000"/>
                  </a:srgbClr>
                </a:solidFill>
              </a:rPr>
              <a:t> </a:t>
            </a:r>
            <a:r>
              <a:rPr lang="en-US" dirty="0" err="1" smtClean="0">
                <a:solidFill>
                  <a:srgbClr val="1F497D">
                    <a:lumMod val="50000"/>
                  </a:srgbClr>
                </a:solidFill>
              </a:rPr>
              <a:t>homoserine</a:t>
            </a:r>
            <a:r>
              <a:rPr lang="en-US" dirty="0" smtClean="0">
                <a:solidFill>
                  <a:srgbClr val="1F497D">
                    <a:lumMod val="50000"/>
                  </a:srgbClr>
                </a:solidFill>
              </a:rPr>
              <a:t> </a:t>
            </a:r>
            <a:r>
              <a:rPr lang="en-US" dirty="0" err="1" smtClean="0">
                <a:solidFill>
                  <a:srgbClr val="1F497D">
                    <a:lumMod val="50000"/>
                  </a:srgbClr>
                </a:solidFill>
              </a:rPr>
              <a:t>lactone</a:t>
            </a:r>
            <a:r>
              <a:rPr lang="en-US" dirty="0" smtClean="0">
                <a:solidFill>
                  <a:srgbClr val="1F497D">
                    <a:lumMod val="50000"/>
                  </a:srgbClr>
                </a:solidFill>
              </a:rPr>
              <a:t>)</a:t>
            </a:r>
            <a:endParaRPr lang="en-US" dirty="0">
              <a:solidFill>
                <a:srgbClr val="1F497D">
                  <a:lumMod val="50000"/>
                </a:srgbClr>
              </a:solidFill>
            </a:endParaRPr>
          </a:p>
        </p:txBody>
      </p:sp>
    </p:spTree>
    <p:extLst>
      <p:ext uri="{BB962C8B-B14F-4D97-AF65-F5344CB8AC3E}">
        <p14:creationId xmlns:p14="http://schemas.microsoft.com/office/powerpoint/2010/main" val="2906920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p:bldP spid="58" grpId="0"/>
      <p:bldP spid="58" grpId="1"/>
      <p:bldP spid="6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76200"/>
            <a:ext cx="7924800" cy="1200329"/>
          </a:xfrm>
          <a:prstGeom prst="rect">
            <a:avLst/>
          </a:prstGeom>
        </p:spPr>
        <p:txBody>
          <a:bodyPr wrap="square">
            <a:spAutoFit/>
          </a:bodyPr>
          <a:lstStyle/>
          <a:p>
            <a:pPr marL="457200" indent="-457200"/>
            <a:r>
              <a:rPr lang="en-US" sz="2400" dirty="0" smtClean="0">
                <a:solidFill>
                  <a:srgbClr val="1F497D">
                    <a:lumMod val="20000"/>
                    <a:lumOff val="80000"/>
                  </a:srgbClr>
                </a:solidFill>
                <a:cs typeface="Arial" charset="0"/>
              </a:rPr>
              <a:t>Say I want to engineer some bacteria that turn red when placed in a sample containing anti-HIV antibodies.  I’ve broken the problem down to several devices:</a:t>
            </a:r>
          </a:p>
        </p:txBody>
      </p:sp>
      <p:sp>
        <p:nvSpPr>
          <p:cNvPr id="8" name="Rectangle 7"/>
          <p:cNvSpPr/>
          <p:nvPr/>
        </p:nvSpPr>
        <p:spPr>
          <a:xfrm>
            <a:off x="7808378" y="6581001"/>
            <a:ext cx="1335622" cy="276999"/>
          </a:xfrm>
          <a:prstGeom prst="rect">
            <a:avLst/>
          </a:prstGeom>
        </p:spPr>
        <p:txBody>
          <a:bodyPr wrap="none">
            <a:spAutoFit/>
          </a:bodyPr>
          <a:lstStyle/>
          <a:p>
            <a:r>
              <a:rPr lang="en-US" sz="1200" dirty="0" smtClean="0">
                <a:solidFill>
                  <a:srgbClr val="1F497D">
                    <a:lumMod val="20000"/>
                    <a:lumOff val="80000"/>
                  </a:srgbClr>
                </a:solidFill>
                <a:latin typeface="Arial" charset="0"/>
                <a:cs typeface="Arial" charset="0"/>
              </a:rPr>
              <a:t>PMID: 18776022</a:t>
            </a:r>
          </a:p>
        </p:txBody>
      </p:sp>
      <p:grpSp>
        <p:nvGrpSpPr>
          <p:cNvPr id="150" name="Group 149"/>
          <p:cNvGrpSpPr/>
          <p:nvPr/>
        </p:nvGrpSpPr>
        <p:grpSpPr>
          <a:xfrm>
            <a:off x="2971800" y="4495800"/>
            <a:ext cx="2438400" cy="1219200"/>
            <a:chOff x="990600" y="3200400"/>
            <a:chExt cx="7315200" cy="3657600"/>
          </a:xfrm>
        </p:grpSpPr>
        <p:sp>
          <p:nvSpPr>
            <p:cNvPr id="101" name="Rounded Rectangle 100"/>
            <p:cNvSpPr/>
            <p:nvPr/>
          </p:nvSpPr>
          <p:spPr>
            <a:xfrm>
              <a:off x="990600" y="3810000"/>
              <a:ext cx="7315200" cy="30480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 name="Rounded Rectangle 101"/>
            <p:cNvSpPr/>
            <p:nvPr/>
          </p:nvSpPr>
          <p:spPr>
            <a:xfrm>
              <a:off x="1219200" y="4038600"/>
              <a:ext cx="6826559" cy="25908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 name="Rectangle 103"/>
            <p:cNvSpPr/>
            <p:nvPr/>
          </p:nvSpPr>
          <p:spPr>
            <a:xfrm>
              <a:off x="33528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 name="Oval 104"/>
            <p:cNvSpPr/>
            <p:nvPr/>
          </p:nvSpPr>
          <p:spPr>
            <a:xfrm>
              <a:off x="33528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06" name="Straight Connector 105"/>
            <p:cNvCxnSpPr/>
            <p:nvPr/>
          </p:nvCxnSpPr>
          <p:spPr>
            <a:xfrm rot="16200000" flipV="1">
              <a:off x="29905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6482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 name="Oval 108"/>
            <p:cNvSpPr/>
            <p:nvPr/>
          </p:nvSpPr>
          <p:spPr>
            <a:xfrm>
              <a:off x="46482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10" name="Straight Connector 109"/>
            <p:cNvCxnSpPr/>
            <p:nvPr/>
          </p:nvCxnSpPr>
          <p:spPr>
            <a:xfrm rot="16200000" flipV="1">
              <a:off x="42859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1371600" y="5105400"/>
              <a:ext cx="4876800" cy="152400"/>
            </a:xfrm>
            <a:prstGeom prst="rect">
              <a:avLst/>
            </a:prstGeom>
            <a:solidFill>
              <a:srgbClr val="1F497D">
                <a:lumMod val="75000"/>
              </a:srgbClr>
            </a:solidFill>
            <a:ln w="25400" cap="flat" cmpd="sng" algn="ctr">
              <a:noFill/>
              <a:prstDash val="solid"/>
            </a:ln>
            <a:effectLst>
              <a:softEdge rad="31750"/>
            </a:effectLst>
          </p:spPr>
          <p:txBody>
            <a:bodyPr rtlCol="0" anchor="ctr"/>
            <a:lstStyle/>
            <a:p>
              <a:pPr algn="ctr">
                <a:defRPr/>
              </a:pPr>
              <a:endParaRPr lang="en-US" kern="0">
                <a:solidFill>
                  <a:sysClr val="window" lastClr="FFFFFF"/>
                </a:solidFill>
              </a:endParaRPr>
            </a:p>
          </p:txBody>
        </p:sp>
        <p:sp>
          <p:nvSpPr>
            <p:cNvPr id="129" name="Bent Arrow 128"/>
            <p:cNvSpPr/>
            <p:nvPr/>
          </p:nvSpPr>
          <p:spPr>
            <a:xfrm>
              <a:off x="3276600" y="4572000"/>
              <a:ext cx="660400" cy="770467"/>
            </a:xfrm>
            <a:prstGeom prst="ben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130" name="Right Arrow 129"/>
            <p:cNvSpPr/>
            <p:nvPr/>
          </p:nvSpPr>
          <p:spPr>
            <a:xfrm>
              <a:off x="4241801" y="4792133"/>
              <a:ext cx="1210734" cy="770467"/>
            </a:xfrm>
            <a:prstGeom prst="righ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131" name="Octagon 130"/>
            <p:cNvSpPr/>
            <p:nvPr/>
          </p:nvSpPr>
          <p:spPr>
            <a:xfrm>
              <a:off x="5543054" y="5020733"/>
              <a:ext cx="321836" cy="321836"/>
            </a:xfrm>
            <a:prstGeom prst="octagon">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132" name="Chord 131"/>
            <p:cNvSpPr/>
            <p:nvPr/>
          </p:nvSpPr>
          <p:spPr>
            <a:xfrm rot="6762076">
              <a:off x="3801459" y="4961391"/>
              <a:ext cx="381503" cy="381503"/>
            </a:xfrm>
            <a:prstGeom prst="chord">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endParaRPr>
            </a:p>
          </p:txBody>
        </p:sp>
        <p:sp>
          <p:nvSpPr>
            <p:cNvPr id="135" name="Oval 134"/>
            <p:cNvSpPr/>
            <p:nvPr/>
          </p:nvSpPr>
          <p:spPr>
            <a:xfrm>
              <a:off x="54102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6" name="Oval 135"/>
            <p:cNvSpPr/>
            <p:nvPr/>
          </p:nvSpPr>
          <p:spPr>
            <a:xfrm>
              <a:off x="6096000" y="4495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7" name="Oval 136"/>
            <p:cNvSpPr/>
            <p:nvPr/>
          </p:nvSpPr>
          <p:spPr>
            <a:xfrm>
              <a:off x="5410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8" name="Oval 137"/>
            <p:cNvSpPr/>
            <p:nvPr/>
          </p:nvSpPr>
          <p:spPr>
            <a:xfrm>
              <a:off x="6096000" y="3962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9" name="Oval 138"/>
            <p:cNvSpPr/>
            <p:nvPr/>
          </p:nvSpPr>
          <p:spPr>
            <a:xfrm>
              <a:off x="5791200" y="4038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Oval 139"/>
            <p:cNvSpPr/>
            <p:nvPr/>
          </p:nvSpPr>
          <p:spPr>
            <a:xfrm>
              <a:off x="64770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1" name="Oval 140"/>
            <p:cNvSpPr/>
            <p:nvPr/>
          </p:nvSpPr>
          <p:spPr>
            <a:xfrm>
              <a:off x="58674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2" name="Oval 141"/>
            <p:cNvSpPr/>
            <p:nvPr/>
          </p:nvSpPr>
          <p:spPr>
            <a:xfrm>
              <a:off x="64008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Oval 142"/>
            <p:cNvSpPr/>
            <p:nvPr/>
          </p:nvSpPr>
          <p:spPr>
            <a:xfrm>
              <a:off x="5867400" y="3200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Oval 143"/>
            <p:cNvSpPr/>
            <p:nvPr/>
          </p:nvSpPr>
          <p:spPr>
            <a:xfrm>
              <a:off x="6553200" y="3429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5" name="Oval 144"/>
            <p:cNvSpPr/>
            <p:nvPr/>
          </p:nvSpPr>
          <p:spPr>
            <a:xfrm>
              <a:off x="6248400"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6" name="Oval 145"/>
            <p:cNvSpPr/>
            <p:nvPr/>
          </p:nvSpPr>
          <p:spPr>
            <a:xfrm>
              <a:off x="6934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7" name="Bent Arrow 146"/>
            <p:cNvSpPr/>
            <p:nvPr/>
          </p:nvSpPr>
          <p:spPr>
            <a:xfrm>
              <a:off x="1447800" y="4572000"/>
              <a:ext cx="660400" cy="770467"/>
            </a:xfrm>
            <a:prstGeom prst="ben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sp>
          <p:nvSpPr>
            <p:cNvPr id="148" name="Right Arrow 147"/>
            <p:cNvSpPr/>
            <p:nvPr/>
          </p:nvSpPr>
          <p:spPr>
            <a:xfrm>
              <a:off x="1905000" y="4800600"/>
              <a:ext cx="1210734" cy="770467"/>
            </a:xfrm>
            <a:prstGeom prst="righ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grpSp>
      <p:grpSp>
        <p:nvGrpSpPr>
          <p:cNvPr id="151" name="Group 150"/>
          <p:cNvGrpSpPr/>
          <p:nvPr/>
        </p:nvGrpSpPr>
        <p:grpSpPr>
          <a:xfrm>
            <a:off x="4648200" y="3352800"/>
            <a:ext cx="2438400" cy="1219200"/>
            <a:chOff x="990600" y="3200400"/>
            <a:chExt cx="7315200" cy="3657600"/>
          </a:xfrm>
        </p:grpSpPr>
        <p:sp>
          <p:nvSpPr>
            <p:cNvPr id="152" name="Rounded Rectangle 151"/>
            <p:cNvSpPr/>
            <p:nvPr/>
          </p:nvSpPr>
          <p:spPr>
            <a:xfrm>
              <a:off x="990600" y="3810000"/>
              <a:ext cx="7315200" cy="30480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Rounded Rectangle 152"/>
            <p:cNvSpPr/>
            <p:nvPr/>
          </p:nvSpPr>
          <p:spPr>
            <a:xfrm>
              <a:off x="1219200" y="4038600"/>
              <a:ext cx="6826559" cy="25908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4" name="Rectangle 153"/>
            <p:cNvSpPr/>
            <p:nvPr/>
          </p:nvSpPr>
          <p:spPr>
            <a:xfrm>
              <a:off x="33528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5" name="Oval 154"/>
            <p:cNvSpPr/>
            <p:nvPr/>
          </p:nvSpPr>
          <p:spPr>
            <a:xfrm>
              <a:off x="33528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56" name="Straight Connector 155"/>
            <p:cNvCxnSpPr/>
            <p:nvPr/>
          </p:nvCxnSpPr>
          <p:spPr>
            <a:xfrm rot="16200000" flipV="1">
              <a:off x="29905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7" name="Rectangle 156"/>
            <p:cNvSpPr/>
            <p:nvPr/>
          </p:nvSpPr>
          <p:spPr>
            <a:xfrm>
              <a:off x="46482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8" name="Oval 157"/>
            <p:cNvSpPr/>
            <p:nvPr/>
          </p:nvSpPr>
          <p:spPr>
            <a:xfrm>
              <a:off x="46482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59" name="Straight Connector 158"/>
            <p:cNvCxnSpPr/>
            <p:nvPr/>
          </p:nvCxnSpPr>
          <p:spPr>
            <a:xfrm rot="16200000" flipV="1">
              <a:off x="42859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Rectangle 159"/>
            <p:cNvSpPr/>
            <p:nvPr/>
          </p:nvSpPr>
          <p:spPr>
            <a:xfrm>
              <a:off x="1371600" y="5105400"/>
              <a:ext cx="4876800" cy="152400"/>
            </a:xfrm>
            <a:prstGeom prst="rect">
              <a:avLst/>
            </a:prstGeom>
            <a:solidFill>
              <a:srgbClr val="1F497D">
                <a:lumMod val="75000"/>
              </a:srgbClr>
            </a:solidFill>
            <a:ln w="25400" cap="flat" cmpd="sng" algn="ctr">
              <a:noFill/>
              <a:prstDash val="solid"/>
            </a:ln>
            <a:effectLst>
              <a:softEdge rad="31750"/>
            </a:effectLst>
          </p:spPr>
          <p:txBody>
            <a:bodyPr rtlCol="0" anchor="ctr"/>
            <a:lstStyle/>
            <a:p>
              <a:pPr algn="ctr">
                <a:defRPr/>
              </a:pPr>
              <a:endParaRPr lang="en-US" kern="0">
                <a:solidFill>
                  <a:sysClr val="window" lastClr="FFFFFF"/>
                </a:solidFill>
              </a:endParaRPr>
            </a:p>
          </p:txBody>
        </p:sp>
        <p:sp>
          <p:nvSpPr>
            <p:cNvPr id="161" name="Bent Arrow 160"/>
            <p:cNvSpPr/>
            <p:nvPr/>
          </p:nvSpPr>
          <p:spPr>
            <a:xfrm>
              <a:off x="3276600" y="4572000"/>
              <a:ext cx="660400" cy="770467"/>
            </a:xfrm>
            <a:prstGeom prst="ben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162" name="Right Arrow 161"/>
            <p:cNvSpPr/>
            <p:nvPr/>
          </p:nvSpPr>
          <p:spPr>
            <a:xfrm>
              <a:off x="4241801" y="4792133"/>
              <a:ext cx="1210734" cy="770467"/>
            </a:xfrm>
            <a:prstGeom prst="righ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163" name="Octagon 162"/>
            <p:cNvSpPr/>
            <p:nvPr/>
          </p:nvSpPr>
          <p:spPr>
            <a:xfrm>
              <a:off x="5543054" y="5020733"/>
              <a:ext cx="321836" cy="321836"/>
            </a:xfrm>
            <a:prstGeom prst="octagon">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164" name="Chord 163"/>
            <p:cNvSpPr/>
            <p:nvPr/>
          </p:nvSpPr>
          <p:spPr>
            <a:xfrm rot="6762076">
              <a:off x="3801459" y="4961391"/>
              <a:ext cx="381503" cy="381503"/>
            </a:xfrm>
            <a:prstGeom prst="chord">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endParaRPr>
            </a:p>
          </p:txBody>
        </p:sp>
        <p:sp>
          <p:nvSpPr>
            <p:cNvPr id="165" name="Oval 164"/>
            <p:cNvSpPr/>
            <p:nvPr/>
          </p:nvSpPr>
          <p:spPr>
            <a:xfrm>
              <a:off x="54102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6" name="Oval 165"/>
            <p:cNvSpPr/>
            <p:nvPr/>
          </p:nvSpPr>
          <p:spPr>
            <a:xfrm>
              <a:off x="6096000" y="4495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7" name="Oval 166"/>
            <p:cNvSpPr/>
            <p:nvPr/>
          </p:nvSpPr>
          <p:spPr>
            <a:xfrm>
              <a:off x="5410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8" name="Oval 167"/>
            <p:cNvSpPr/>
            <p:nvPr/>
          </p:nvSpPr>
          <p:spPr>
            <a:xfrm>
              <a:off x="6096000" y="3962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9" name="Oval 168"/>
            <p:cNvSpPr/>
            <p:nvPr/>
          </p:nvSpPr>
          <p:spPr>
            <a:xfrm>
              <a:off x="5791200" y="4038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0" name="Oval 169"/>
            <p:cNvSpPr/>
            <p:nvPr/>
          </p:nvSpPr>
          <p:spPr>
            <a:xfrm>
              <a:off x="64770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1" name="Oval 170"/>
            <p:cNvSpPr/>
            <p:nvPr/>
          </p:nvSpPr>
          <p:spPr>
            <a:xfrm>
              <a:off x="58674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2" name="Oval 171"/>
            <p:cNvSpPr/>
            <p:nvPr/>
          </p:nvSpPr>
          <p:spPr>
            <a:xfrm>
              <a:off x="64008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3" name="Oval 172"/>
            <p:cNvSpPr/>
            <p:nvPr/>
          </p:nvSpPr>
          <p:spPr>
            <a:xfrm>
              <a:off x="5867400" y="3200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4" name="Oval 173"/>
            <p:cNvSpPr/>
            <p:nvPr/>
          </p:nvSpPr>
          <p:spPr>
            <a:xfrm>
              <a:off x="6553200" y="3429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5" name="Oval 174"/>
            <p:cNvSpPr/>
            <p:nvPr/>
          </p:nvSpPr>
          <p:spPr>
            <a:xfrm>
              <a:off x="6248400"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6" name="Oval 175"/>
            <p:cNvSpPr/>
            <p:nvPr/>
          </p:nvSpPr>
          <p:spPr>
            <a:xfrm>
              <a:off x="6934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7" name="Bent Arrow 176"/>
            <p:cNvSpPr/>
            <p:nvPr/>
          </p:nvSpPr>
          <p:spPr>
            <a:xfrm>
              <a:off x="1447800" y="4572000"/>
              <a:ext cx="660400" cy="770467"/>
            </a:xfrm>
            <a:prstGeom prst="ben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sp>
          <p:nvSpPr>
            <p:cNvPr id="178" name="Right Arrow 177"/>
            <p:cNvSpPr/>
            <p:nvPr/>
          </p:nvSpPr>
          <p:spPr>
            <a:xfrm>
              <a:off x="1905000" y="4800600"/>
              <a:ext cx="1210734" cy="770467"/>
            </a:xfrm>
            <a:prstGeom prst="righ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grpSp>
      <p:grpSp>
        <p:nvGrpSpPr>
          <p:cNvPr id="179" name="Group 178"/>
          <p:cNvGrpSpPr/>
          <p:nvPr/>
        </p:nvGrpSpPr>
        <p:grpSpPr>
          <a:xfrm>
            <a:off x="4495800" y="5638800"/>
            <a:ext cx="2438400" cy="1219200"/>
            <a:chOff x="990600" y="3200400"/>
            <a:chExt cx="7315200" cy="3657600"/>
          </a:xfrm>
        </p:grpSpPr>
        <p:sp>
          <p:nvSpPr>
            <p:cNvPr id="180" name="Rounded Rectangle 179"/>
            <p:cNvSpPr/>
            <p:nvPr/>
          </p:nvSpPr>
          <p:spPr>
            <a:xfrm>
              <a:off x="990600" y="3810000"/>
              <a:ext cx="7315200" cy="30480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1" name="Rounded Rectangle 180"/>
            <p:cNvSpPr/>
            <p:nvPr/>
          </p:nvSpPr>
          <p:spPr>
            <a:xfrm>
              <a:off x="1219200" y="4038600"/>
              <a:ext cx="6826559" cy="25908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2" name="Rectangle 181"/>
            <p:cNvSpPr/>
            <p:nvPr/>
          </p:nvSpPr>
          <p:spPr>
            <a:xfrm>
              <a:off x="33528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3" name="Oval 182"/>
            <p:cNvSpPr/>
            <p:nvPr/>
          </p:nvSpPr>
          <p:spPr>
            <a:xfrm>
              <a:off x="33528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84" name="Straight Connector 183"/>
            <p:cNvCxnSpPr/>
            <p:nvPr/>
          </p:nvCxnSpPr>
          <p:spPr>
            <a:xfrm rot="16200000" flipV="1">
              <a:off x="29905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46482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6" name="Oval 185"/>
            <p:cNvSpPr/>
            <p:nvPr/>
          </p:nvSpPr>
          <p:spPr>
            <a:xfrm>
              <a:off x="46482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87" name="Straight Connector 186"/>
            <p:cNvCxnSpPr/>
            <p:nvPr/>
          </p:nvCxnSpPr>
          <p:spPr>
            <a:xfrm rot="16200000" flipV="1">
              <a:off x="42859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1371600" y="5105400"/>
              <a:ext cx="4876800" cy="152400"/>
            </a:xfrm>
            <a:prstGeom prst="rect">
              <a:avLst/>
            </a:prstGeom>
            <a:solidFill>
              <a:srgbClr val="1F497D">
                <a:lumMod val="75000"/>
              </a:srgbClr>
            </a:solidFill>
            <a:ln w="25400" cap="flat" cmpd="sng" algn="ctr">
              <a:noFill/>
              <a:prstDash val="solid"/>
            </a:ln>
            <a:effectLst>
              <a:softEdge rad="31750"/>
            </a:effectLst>
          </p:spPr>
          <p:txBody>
            <a:bodyPr rtlCol="0" anchor="ctr"/>
            <a:lstStyle/>
            <a:p>
              <a:pPr algn="ctr">
                <a:defRPr/>
              </a:pPr>
              <a:endParaRPr lang="en-US" kern="0">
                <a:solidFill>
                  <a:sysClr val="window" lastClr="FFFFFF"/>
                </a:solidFill>
              </a:endParaRPr>
            </a:p>
          </p:txBody>
        </p:sp>
        <p:sp>
          <p:nvSpPr>
            <p:cNvPr id="189" name="Bent Arrow 188"/>
            <p:cNvSpPr/>
            <p:nvPr/>
          </p:nvSpPr>
          <p:spPr>
            <a:xfrm>
              <a:off x="3276600" y="4572000"/>
              <a:ext cx="660400" cy="770467"/>
            </a:xfrm>
            <a:prstGeom prst="ben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190" name="Right Arrow 189"/>
            <p:cNvSpPr/>
            <p:nvPr/>
          </p:nvSpPr>
          <p:spPr>
            <a:xfrm>
              <a:off x="4241801" y="4792133"/>
              <a:ext cx="1210734" cy="770467"/>
            </a:xfrm>
            <a:prstGeom prst="righ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191" name="Octagon 190"/>
            <p:cNvSpPr/>
            <p:nvPr/>
          </p:nvSpPr>
          <p:spPr>
            <a:xfrm>
              <a:off x="5543054" y="5020733"/>
              <a:ext cx="321836" cy="321836"/>
            </a:xfrm>
            <a:prstGeom prst="octagon">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192" name="Chord 191"/>
            <p:cNvSpPr/>
            <p:nvPr/>
          </p:nvSpPr>
          <p:spPr>
            <a:xfrm rot="6762076">
              <a:off x="3801459" y="4961391"/>
              <a:ext cx="381503" cy="381503"/>
            </a:xfrm>
            <a:prstGeom prst="chord">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endParaRPr>
            </a:p>
          </p:txBody>
        </p:sp>
        <p:sp>
          <p:nvSpPr>
            <p:cNvPr id="193" name="Oval 192"/>
            <p:cNvSpPr/>
            <p:nvPr/>
          </p:nvSpPr>
          <p:spPr>
            <a:xfrm>
              <a:off x="54102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4" name="Oval 193"/>
            <p:cNvSpPr/>
            <p:nvPr/>
          </p:nvSpPr>
          <p:spPr>
            <a:xfrm>
              <a:off x="6096000" y="4495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5" name="Oval 194"/>
            <p:cNvSpPr/>
            <p:nvPr/>
          </p:nvSpPr>
          <p:spPr>
            <a:xfrm>
              <a:off x="5410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6" name="Oval 195"/>
            <p:cNvSpPr/>
            <p:nvPr/>
          </p:nvSpPr>
          <p:spPr>
            <a:xfrm>
              <a:off x="6096000" y="3962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7" name="Oval 196"/>
            <p:cNvSpPr/>
            <p:nvPr/>
          </p:nvSpPr>
          <p:spPr>
            <a:xfrm>
              <a:off x="5791200" y="4038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8" name="Oval 197"/>
            <p:cNvSpPr/>
            <p:nvPr/>
          </p:nvSpPr>
          <p:spPr>
            <a:xfrm>
              <a:off x="64770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9" name="Oval 198"/>
            <p:cNvSpPr/>
            <p:nvPr/>
          </p:nvSpPr>
          <p:spPr>
            <a:xfrm>
              <a:off x="58674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0" name="Oval 199"/>
            <p:cNvSpPr/>
            <p:nvPr/>
          </p:nvSpPr>
          <p:spPr>
            <a:xfrm>
              <a:off x="64008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1" name="Oval 200"/>
            <p:cNvSpPr/>
            <p:nvPr/>
          </p:nvSpPr>
          <p:spPr>
            <a:xfrm>
              <a:off x="5867400" y="3200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2" name="Oval 201"/>
            <p:cNvSpPr/>
            <p:nvPr/>
          </p:nvSpPr>
          <p:spPr>
            <a:xfrm>
              <a:off x="6553200" y="3429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3" name="Oval 202"/>
            <p:cNvSpPr/>
            <p:nvPr/>
          </p:nvSpPr>
          <p:spPr>
            <a:xfrm>
              <a:off x="6248400"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4" name="Oval 203"/>
            <p:cNvSpPr/>
            <p:nvPr/>
          </p:nvSpPr>
          <p:spPr>
            <a:xfrm>
              <a:off x="6934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5" name="Bent Arrow 204"/>
            <p:cNvSpPr/>
            <p:nvPr/>
          </p:nvSpPr>
          <p:spPr>
            <a:xfrm>
              <a:off x="1447800" y="4572000"/>
              <a:ext cx="660400" cy="770467"/>
            </a:xfrm>
            <a:prstGeom prst="ben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sp>
          <p:nvSpPr>
            <p:cNvPr id="206" name="Right Arrow 205"/>
            <p:cNvSpPr/>
            <p:nvPr/>
          </p:nvSpPr>
          <p:spPr>
            <a:xfrm>
              <a:off x="1905000" y="4800600"/>
              <a:ext cx="1210734" cy="770467"/>
            </a:xfrm>
            <a:prstGeom prst="righ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grpSp>
      <p:grpSp>
        <p:nvGrpSpPr>
          <p:cNvPr id="207" name="Group 206"/>
          <p:cNvGrpSpPr/>
          <p:nvPr/>
        </p:nvGrpSpPr>
        <p:grpSpPr>
          <a:xfrm>
            <a:off x="609600" y="3657600"/>
            <a:ext cx="2438400" cy="1219200"/>
            <a:chOff x="990600" y="3200400"/>
            <a:chExt cx="7315200" cy="3657600"/>
          </a:xfrm>
        </p:grpSpPr>
        <p:sp>
          <p:nvSpPr>
            <p:cNvPr id="208" name="Rounded Rectangle 207"/>
            <p:cNvSpPr/>
            <p:nvPr/>
          </p:nvSpPr>
          <p:spPr>
            <a:xfrm>
              <a:off x="990600" y="3810000"/>
              <a:ext cx="7315200" cy="30480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9" name="Rounded Rectangle 208"/>
            <p:cNvSpPr/>
            <p:nvPr/>
          </p:nvSpPr>
          <p:spPr>
            <a:xfrm>
              <a:off x="1219200" y="4038600"/>
              <a:ext cx="6826559" cy="25908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0" name="Rectangle 209"/>
            <p:cNvSpPr/>
            <p:nvPr/>
          </p:nvSpPr>
          <p:spPr>
            <a:xfrm>
              <a:off x="33528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1" name="Oval 210"/>
            <p:cNvSpPr/>
            <p:nvPr/>
          </p:nvSpPr>
          <p:spPr>
            <a:xfrm>
              <a:off x="33528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12" name="Straight Connector 211"/>
            <p:cNvCxnSpPr/>
            <p:nvPr/>
          </p:nvCxnSpPr>
          <p:spPr>
            <a:xfrm rot="16200000" flipV="1">
              <a:off x="29905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Rectangle 212"/>
            <p:cNvSpPr/>
            <p:nvPr/>
          </p:nvSpPr>
          <p:spPr>
            <a:xfrm>
              <a:off x="46482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4" name="Oval 213"/>
            <p:cNvSpPr/>
            <p:nvPr/>
          </p:nvSpPr>
          <p:spPr>
            <a:xfrm>
              <a:off x="46482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15" name="Straight Connector 214"/>
            <p:cNvCxnSpPr/>
            <p:nvPr/>
          </p:nvCxnSpPr>
          <p:spPr>
            <a:xfrm rot="16200000" flipV="1">
              <a:off x="42859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p:cNvSpPr/>
            <p:nvPr/>
          </p:nvSpPr>
          <p:spPr>
            <a:xfrm>
              <a:off x="1371600" y="5105400"/>
              <a:ext cx="4876800" cy="152400"/>
            </a:xfrm>
            <a:prstGeom prst="rect">
              <a:avLst/>
            </a:prstGeom>
            <a:solidFill>
              <a:srgbClr val="1F497D">
                <a:lumMod val="75000"/>
              </a:srgbClr>
            </a:solidFill>
            <a:ln w="25400" cap="flat" cmpd="sng" algn="ctr">
              <a:noFill/>
              <a:prstDash val="solid"/>
            </a:ln>
            <a:effectLst>
              <a:softEdge rad="31750"/>
            </a:effectLst>
          </p:spPr>
          <p:txBody>
            <a:bodyPr rtlCol="0" anchor="ctr"/>
            <a:lstStyle/>
            <a:p>
              <a:pPr algn="ctr">
                <a:defRPr/>
              </a:pPr>
              <a:endParaRPr lang="en-US" kern="0">
                <a:solidFill>
                  <a:sysClr val="window" lastClr="FFFFFF"/>
                </a:solidFill>
              </a:endParaRPr>
            </a:p>
          </p:txBody>
        </p:sp>
        <p:sp>
          <p:nvSpPr>
            <p:cNvPr id="217" name="Bent Arrow 216"/>
            <p:cNvSpPr/>
            <p:nvPr/>
          </p:nvSpPr>
          <p:spPr>
            <a:xfrm>
              <a:off x="3276600" y="4572000"/>
              <a:ext cx="660400" cy="770467"/>
            </a:xfrm>
            <a:prstGeom prst="ben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218" name="Right Arrow 217"/>
            <p:cNvSpPr/>
            <p:nvPr/>
          </p:nvSpPr>
          <p:spPr>
            <a:xfrm>
              <a:off x="4241801" y="4792133"/>
              <a:ext cx="1210734" cy="770467"/>
            </a:xfrm>
            <a:prstGeom prst="righ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219" name="Octagon 218"/>
            <p:cNvSpPr/>
            <p:nvPr/>
          </p:nvSpPr>
          <p:spPr>
            <a:xfrm>
              <a:off x="5543054" y="5020733"/>
              <a:ext cx="321836" cy="321836"/>
            </a:xfrm>
            <a:prstGeom prst="octagon">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220" name="Chord 219"/>
            <p:cNvSpPr/>
            <p:nvPr/>
          </p:nvSpPr>
          <p:spPr>
            <a:xfrm rot="6762076">
              <a:off x="3801459" y="4961391"/>
              <a:ext cx="381503" cy="381503"/>
            </a:xfrm>
            <a:prstGeom prst="chord">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endParaRPr>
            </a:p>
          </p:txBody>
        </p:sp>
        <p:sp>
          <p:nvSpPr>
            <p:cNvPr id="221" name="Oval 220"/>
            <p:cNvSpPr/>
            <p:nvPr/>
          </p:nvSpPr>
          <p:spPr>
            <a:xfrm>
              <a:off x="54102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2" name="Oval 221"/>
            <p:cNvSpPr/>
            <p:nvPr/>
          </p:nvSpPr>
          <p:spPr>
            <a:xfrm>
              <a:off x="6096000" y="4495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3" name="Oval 222"/>
            <p:cNvSpPr/>
            <p:nvPr/>
          </p:nvSpPr>
          <p:spPr>
            <a:xfrm>
              <a:off x="5410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4" name="Oval 223"/>
            <p:cNvSpPr/>
            <p:nvPr/>
          </p:nvSpPr>
          <p:spPr>
            <a:xfrm>
              <a:off x="6096000" y="3962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5" name="Oval 224"/>
            <p:cNvSpPr/>
            <p:nvPr/>
          </p:nvSpPr>
          <p:spPr>
            <a:xfrm>
              <a:off x="5791200" y="4038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6" name="Oval 225"/>
            <p:cNvSpPr/>
            <p:nvPr/>
          </p:nvSpPr>
          <p:spPr>
            <a:xfrm>
              <a:off x="64770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7" name="Oval 226"/>
            <p:cNvSpPr/>
            <p:nvPr/>
          </p:nvSpPr>
          <p:spPr>
            <a:xfrm>
              <a:off x="58674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8" name="Oval 227"/>
            <p:cNvSpPr/>
            <p:nvPr/>
          </p:nvSpPr>
          <p:spPr>
            <a:xfrm>
              <a:off x="64008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9" name="Oval 228"/>
            <p:cNvSpPr/>
            <p:nvPr/>
          </p:nvSpPr>
          <p:spPr>
            <a:xfrm>
              <a:off x="5867400" y="3200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0" name="Oval 229"/>
            <p:cNvSpPr/>
            <p:nvPr/>
          </p:nvSpPr>
          <p:spPr>
            <a:xfrm>
              <a:off x="6553200" y="3429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1" name="Oval 230"/>
            <p:cNvSpPr/>
            <p:nvPr/>
          </p:nvSpPr>
          <p:spPr>
            <a:xfrm>
              <a:off x="6248400"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2" name="Oval 231"/>
            <p:cNvSpPr/>
            <p:nvPr/>
          </p:nvSpPr>
          <p:spPr>
            <a:xfrm>
              <a:off x="6934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3" name="Bent Arrow 232"/>
            <p:cNvSpPr/>
            <p:nvPr/>
          </p:nvSpPr>
          <p:spPr>
            <a:xfrm>
              <a:off x="1447800" y="4572000"/>
              <a:ext cx="660400" cy="770467"/>
            </a:xfrm>
            <a:prstGeom prst="ben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sp>
          <p:nvSpPr>
            <p:cNvPr id="234" name="Right Arrow 233"/>
            <p:cNvSpPr/>
            <p:nvPr/>
          </p:nvSpPr>
          <p:spPr>
            <a:xfrm>
              <a:off x="1905000" y="4800600"/>
              <a:ext cx="1210734" cy="770467"/>
            </a:xfrm>
            <a:prstGeom prst="righ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grpSp>
      <p:grpSp>
        <p:nvGrpSpPr>
          <p:cNvPr id="235" name="Group 234"/>
          <p:cNvGrpSpPr/>
          <p:nvPr/>
        </p:nvGrpSpPr>
        <p:grpSpPr>
          <a:xfrm>
            <a:off x="1295400" y="5486400"/>
            <a:ext cx="2438400" cy="1219200"/>
            <a:chOff x="990600" y="3200400"/>
            <a:chExt cx="7315200" cy="3657600"/>
          </a:xfrm>
        </p:grpSpPr>
        <p:sp>
          <p:nvSpPr>
            <p:cNvPr id="236" name="Rounded Rectangle 235"/>
            <p:cNvSpPr/>
            <p:nvPr/>
          </p:nvSpPr>
          <p:spPr>
            <a:xfrm>
              <a:off x="990600" y="3810000"/>
              <a:ext cx="7315200" cy="30480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7" name="Rounded Rectangle 236"/>
            <p:cNvSpPr/>
            <p:nvPr/>
          </p:nvSpPr>
          <p:spPr>
            <a:xfrm>
              <a:off x="1219200" y="4038600"/>
              <a:ext cx="6826559" cy="25908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8" name="Rectangle 237"/>
            <p:cNvSpPr/>
            <p:nvPr/>
          </p:nvSpPr>
          <p:spPr>
            <a:xfrm>
              <a:off x="33528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9" name="Oval 238"/>
            <p:cNvSpPr/>
            <p:nvPr/>
          </p:nvSpPr>
          <p:spPr>
            <a:xfrm>
              <a:off x="33528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40" name="Straight Connector 239"/>
            <p:cNvCxnSpPr/>
            <p:nvPr/>
          </p:nvCxnSpPr>
          <p:spPr>
            <a:xfrm rot="16200000" flipV="1">
              <a:off x="29905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240"/>
            <p:cNvSpPr/>
            <p:nvPr/>
          </p:nvSpPr>
          <p:spPr>
            <a:xfrm>
              <a:off x="4648200" y="3696301"/>
              <a:ext cx="2286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2" name="Oval 241"/>
            <p:cNvSpPr/>
            <p:nvPr/>
          </p:nvSpPr>
          <p:spPr>
            <a:xfrm>
              <a:off x="4648200" y="4153501"/>
              <a:ext cx="2286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43" name="Straight Connector 242"/>
            <p:cNvCxnSpPr/>
            <p:nvPr/>
          </p:nvCxnSpPr>
          <p:spPr>
            <a:xfrm rot="16200000" flipV="1">
              <a:off x="4285950" y="3904756"/>
              <a:ext cx="95310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Rectangle 243"/>
            <p:cNvSpPr/>
            <p:nvPr/>
          </p:nvSpPr>
          <p:spPr>
            <a:xfrm>
              <a:off x="1371600" y="5105400"/>
              <a:ext cx="4876800" cy="152400"/>
            </a:xfrm>
            <a:prstGeom prst="rect">
              <a:avLst/>
            </a:prstGeom>
            <a:solidFill>
              <a:srgbClr val="1F497D">
                <a:lumMod val="75000"/>
              </a:srgbClr>
            </a:solidFill>
            <a:ln w="25400" cap="flat" cmpd="sng" algn="ctr">
              <a:noFill/>
              <a:prstDash val="solid"/>
            </a:ln>
            <a:effectLst>
              <a:softEdge rad="31750"/>
            </a:effectLst>
          </p:spPr>
          <p:txBody>
            <a:bodyPr rtlCol="0" anchor="ctr"/>
            <a:lstStyle/>
            <a:p>
              <a:pPr algn="ctr">
                <a:defRPr/>
              </a:pPr>
              <a:endParaRPr lang="en-US" kern="0">
                <a:solidFill>
                  <a:sysClr val="window" lastClr="FFFFFF"/>
                </a:solidFill>
              </a:endParaRPr>
            </a:p>
          </p:txBody>
        </p:sp>
        <p:sp>
          <p:nvSpPr>
            <p:cNvPr id="245" name="Bent Arrow 244"/>
            <p:cNvSpPr/>
            <p:nvPr/>
          </p:nvSpPr>
          <p:spPr>
            <a:xfrm>
              <a:off x="3276600" y="4572000"/>
              <a:ext cx="660400" cy="770467"/>
            </a:xfrm>
            <a:prstGeom prst="ben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246" name="Right Arrow 245"/>
            <p:cNvSpPr/>
            <p:nvPr/>
          </p:nvSpPr>
          <p:spPr>
            <a:xfrm>
              <a:off x="4241801" y="4792133"/>
              <a:ext cx="1210734" cy="770467"/>
            </a:xfrm>
            <a:prstGeom prst="rightArrow">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247" name="Octagon 246"/>
            <p:cNvSpPr/>
            <p:nvPr/>
          </p:nvSpPr>
          <p:spPr>
            <a:xfrm>
              <a:off x="5543054" y="5020733"/>
              <a:ext cx="321836" cy="321836"/>
            </a:xfrm>
            <a:prstGeom prst="octagon">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a:solidFill>
                  <a:sysClr val="window" lastClr="FFFFFF"/>
                </a:solidFill>
              </a:endParaRPr>
            </a:p>
          </p:txBody>
        </p:sp>
        <p:sp>
          <p:nvSpPr>
            <p:cNvPr id="248" name="Chord 247"/>
            <p:cNvSpPr/>
            <p:nvPr/>
          </p:nvSpPr>
          <p:spPr>
            <a:xfrm rot="6762076">
              <a:off x="3801459" y="4961391"/>
              <a:ext cx="381503" cy="381503"/>
            </a:xfrm>
            <a:prstGeom prst="chord">
              <a:avLst/>
            </a:prstGeom>
            <a:solidFill>
              <a:schemeClr val="tx2">
                <a:lumMod val="40000"/>
                <a:lumOff val="60000"/>
              </a:schemeClr>
            </a:solidFill>
            <a:ln w="2540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endParaRPr>
            </a:p>
          </p:txBody>
        </p:sp>
        <p:sp>
          <p:nvSpPr>
            <p:cNvPr id="249" name="Oval 248"/>
            <p:cNvSpPr/>
            <p:nvPr/>
          </p:nvSpPr>
          <p:spPr>
            <a:xfrm>
              <a:off x="54102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0" name="Oval 249"/>
            <p:cNvSpPr/>
            <p:nvPr/>
          </p:nvSpPr>
          <p:spPr>
            <a:xfrm>
              <a:off x="6096000" y="4495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1" name="Oval 250"/>
            <p:cNvSpPr/>
            <p:nvPr/>
          </p:nvSpPr>
          <p:spPr>
            <a:xfrm>
              <a:off x="5410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2" name="Oval 251"/>
            <p:cNvSpPr/>
            <p:nvPr/>
          </p:nvSpPr>
          <p:spPr>
            <a:xfrm>
              <a:off x="6096000" y="3962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3" name="Oval 252"/>
            <p:cNvSpPr/>
            <p:nvPr/>
          </p:nvSpPr>
          <p:spPr>
            <a:xfrm>
              <a:off x="5791200" y="4038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4" name="Oval 253"/>
            <p:cNvSpPr/>
            <p:nvPr/>
          </p:nvSpPr>
          <p:spPr>
            <a:xfrm>
              <a:off x="6477000"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5" name="Oval 254"/>
            <p:cNvSpPr/>
            <p:nvPr/>
          </p:nvSpPr>
          <p:spPr>
            <a:xfrm>
              <a:off x="58674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6" name="Oval 255"/>
            <p:cNvSpPr/>
            <p:nvPr/>
          </p:nvSpPr>
          <p:spPr>
            <a:xfrm>
              <a:off x="64008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7" name="Oval 256"/>
            <p:cNvSpPr/>
            <p:nvPr/>
          </p:nvSpPr>
          <p:spPr>
            <a:xfrm>
              <a:off x="5867400" y="3200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8" name="Oval 257"/>
            <p:cNvSpPr/>
            <p:nvPr/>
          </p:nvSpPr>
          <p:spPr>
            <a:xfrm>
              <a:off x="6553200" y="3429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9" name="Oval 258"/>
            <p:cNvSpPr/>
            <p:nvPr/>
          </p:nvSpPr>
          <p:spPr>
            <a:xfrm>
              <a:off x="6248400"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0" name="Oval 259"/>
            <p:cNvSpPr/>
            <p:nvPr/>
          </p:nvSpPr>
          <p:spPr>
            <a:xfrm>
              <a:off x="69342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1" name="Bent Arrow 260"/>
            <p:cNvSpPr/>
            <p:nvPr/>
          </p:nvSpPr>
          <p:spPr>
            <a:xfrm>
              <a:off x="1447800" y="4572000"/>
              <a:ext cx="660400" cy="770467"/>
            </a:xfrm>
            <a:prstGeom prst="ben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sp>
          <p:nvSpPr>
            <p:cNvPr id="262" name="Right Arrow 261"/>
            <p:cNvSpPr/>
            <p:nvPr/>
          </p:nvSpPr>
          <p:spPr>
            <a:xfrm>
              <a:off x="1905000" y="4800600"/>
              <a:ext cx="1210734" cy="770467"/>
            </a:xfrm>
            <a:prstGeom prst="righ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grpSp>
      <p:sp>
        <p:nvSpPr>
          <p:cNvPr id="263" name="Rectangle 262"/>
          <p:cNvSpPr/>
          <p:nvPr/>
        </p:nvSpPr>
        <p:spPr>
          <a:xfrm>
            <a:off x="457200" y="1277243"/>
            <a:ext cx="8534400" cy="1631216"/>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rPr>
              <a:t>An HIV gp120 peptide-based sensor device with a transcription output (environment in /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out)</a:t>
            </a:r>
          </a:p>
          <a:p>
            <a:pPr marL="457200" indent="-457200">
              <a:buFont typeface="Wingdings" pitchFamily="2" charset="2"/>
              <a:buChar char="§"/>
            </a:pPr>
            <a:r>
              <a:rPr lang="en-US" sz="2000" dirty="0" smtClean="0">
                <a:solidFill>
                  <a:srgbClr val="1F497D">
                    <a:lumMod val="20000"/>
                    <a:lumOff val="80000"/>
                  </a:srgbClr>
                </a:solidFill>
              </a:rPr>
              <a:t>Maybe a genetic circuit to amplify the signal based on a sender/receiver system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in /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out)</a:t>
            </a:r>
          </a:p>
          <a:p>
            <a:pPr marL="457200" indent="-457200">
              <a:buFont typeface="Wingdings" pitchFamily="2" charset="2"/>
              <a:buChar char="§"/>
            </a:pPr>
            <a:r>
              <a:rPr lang="en-US" sz="2000" dirty="0" smtClean="0">
                <a:solidFill>
                  <a:srgbClr val="1F497D">
                    <a:lumMod val="20000"/>
                    <a:lumOff val="80000"/>
                  </a:srgbClr>
                </a:solidFill>
              </a:rPr>
              <a:t>A red pigment biosynthetic device for detection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in / chemicals out)</a:t>
            </a:r>
          </a:p>
        </p:txBody>
      </p:sp>
    </p:spTree>
    <p:extLst>
      <p:ext uri="{BB962C8B-B14F-4D97-AF65-F5344CB8AC3E}">
        <p14:creationId xmlns:p14="http://schemas.microsoft.com/office/powerpoint/2010/main" val="2631250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990600" y="3810000"/>
            <a:ext cx="7315200" cy="30480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914400" y="76200"/>
            <a:ext cx="7924800" cy="1200329"/>
          </a:xfrm>
          <a:prstGeom prst="rect">
            <a:avLst/>
          </a:prstGeom>
        </p:spPr>
        <p:txBody>
          <a:bodyPr wrap="square">
            <a:spAutoFit/>
          </a:bodyPr>
          <a:lstStyle/>
          <a:p>
            <a:pPr marL="457200" indent="-457200"/>
            <a:r>
              <a:rPr lang="en-US" sz="2400" dirty="0" smtClean="0">
                <a:solidFill>
                  <a:srgbClr val="1F497D">
                    <a:lumMod val="20000"/>
                    <a:lumOff val="80000"/>
                  </a:srgbClr>
                </a:solidFill>
                <a:cs typeface="Arial" charset="0"/>
              </a:rPr>
              <a:t>Say I want to engineer some bacteria that turn red when placed in a sample containing anti-HIV antibodies.  I’ve broken the problem down to several devices:</a:t>
            </a:r>
          </a:p>
        </p:txBody>
      </p:sp>
      <p:sp>
        <p:nvSpPr>
          <p:cNvPr id="6" name="Rounded Rectangle 5"/>
          <p:cNvSpPr/>
          <p:nvPr/>
        </p:nvSpPr>
        <p:spPr>
          <a:xfrm>
            <a:off x="1219200" y="4038600"/>
            <a:ext cx="6826559" cy="2590800"/>
          </a:xfrm>
          <a:prstGeom prst="roundRect">
            <a:avLst>
              <a:gd name="adj" fmla="val 5000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7808378" y="6581001"/>
            <a:ext cx="1335622" cy="276999"/>
          </a:xfrm>
          <a:prstGeom prst="rect">
            <a:avLst/>
          </a:prstGeom>
        </p:spPr>
        <p:txBody>
          <a:bodyPr wrap="none">
            <a:spAutoFit/>
          </a:bodyPr>
          <a:lstStyle/>
          <a:p>
            <a:r>
              <a:rPr lang="en-US" sz="1200" dirty="0" smtClean="0">
                <a:solidFill>
                  <a:srgbClr val="1F497D">
                    <a:lumMod val="20000"/>
                    <a:lumOff val="80000"/>
                  </a:srgbClr>
                </a:solidFill>
                <a:latin typeface="Arial" charset="0"/>
                <a:cs typeface="Arial" charset="0"/>
              </a:rPr>
              <a:t>PMID: 18776022</a:t>
            </a:r>
          </a:p>
        </p:txBody>
      </p:sp>
      <p:sp>
        <p:nvSpPr>
          <p:cNvPr id="34" name="Rectangle 33"/>
          <p:cNvSpPr/>
          <p:nvPr/>
        </p:nvSpPr>
        <p:spPr>
          <a:xfrm>
            <a:off x="2286000" y="5634335"/>
            <a:ext cx="4495800" cy="152400"/>
          </a:xfrm>
          <a:prstGeom prst="rect">
            <a:avLst/>
          </a:prstGeom>
          <a:solidFill>
            <a:schemeClr val="accent2">
              <a:lumMod val="50000"/>
            </a:schemeClr>
          </a:solidFill>
          <a:ln w="25400" cap="flat" cmpd="sng" algn="ctr">
            <a:noFill/>
            <a:prstDash val="solid"/>
          </a:ln>
          <a:effectLst>
            <a:softEdge rad="31750"/>
          </a:effectLst>
        </p:spPr>
        <p:txBody>
          <a:bodyPr rtlCol="0" anchor="ctr"/>
          <a:lstStyle/>
          <a:p>
            <a:pPr algn="ctr">
              <a:defRPr/>
            </a:pPr>
            <a:endParaRPr lang="en-US" kern="0">
              <a:solidFill>
                <a:sysClr val="window" lastClr="FFFFFF"/>
              </a:solidFill>
            </a:endParaRPr>
          </a:p>
        </p:txBody>
      </p:sp>
      <p:sp>
        <p:nvSpPr>
          <p:cNvPr id="55" name="Bent Arrow 54"/>
          <p:cNvSpPr/>
          <p:nvPr/>
        </p:nvSpPr>
        <p:spPr>
          <a:xfrm>
            <a:off x="2362200" y="5100935"/>
            <a:ext cx="660400" cy="770467"/>
          </a:xfrm>
          <a:prstGeom prst="bentArrow">
            <a:avLst/>
          </a:prstGeom>
          <a:solidFill>
            <a:schemeClr val="accent2">
              <a:lumMod val="40000"/>
              <a:lumOff val="60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sp>
        <p:nvSpPr>
          <p:cNvPr id="56" name="Right Arrow 55"/>
          <p:cNvSpPr/>
          <p:nvPr/>
        </p:nvSpPr>
        <p:spPr>
          <a:xfrm>
            <a:off x="2819400" y="5329535"/>
            <a:ext cx="1210734" cy="770467"/>
          </a:xfrm>
          <a:prstGeom prst="rightArrow">
            <a:avLst/>
          </a:prstGeom>
          <a:solidFill>
            <a:schemeClr val="accent2">
              <a:lumMod val="75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sp>
        <p:nvSpPr>
          <p:cNvPr id="57" name="Rectangle 56"/>
          <p:cNvSpPr/>
          <p:nvPr/>
        </p:nvSpPr>
        <p:spPr>
          <a:xfrm>
            <a:off x="2971800" y="5481935"/>
            <a:ext cx="765722" cy="461665"/>
          </a:xfrm>
          <a:prstGeom prst="rect">
            <a:avLst/>
          </a:prstGeom>
        </p:spPr>
        <p:txBody>
          <a:bodyPr wrap="none">
            <a:spAutoFit/>
          </a:bodyPr>
          <a:lstStyle/>
          <a:p>
            <a:r>
              <a:rPr lang="en-US" sz="2400" b="1" i="1" dirty="0" err="1" smtClean="0">
                <a:solidFill>
                  <a:prstClr val="black"/>
                </a:solidFill>
              </a:rPr>
              <a:t>carA</a:t>
            </a:r>
            <a:endParaRPr lang="en-US" sz="2400" b="1" i="1" dirty="0">
              <a:solidFill>
                <a:prstClr val="black"/>
              </a:solidFill>
            </a:endParaRPr>
          </a:p>
        </p:txBody>
      </p:sp>
      <p:sp>
        <p:nvSpPr>
          <p:cNvPr id="58" name="Rectangle 57"/>
          <p:cNvSpPr/>
          <p:nvPr/>
        </p:nvSpPr>
        <p:spPr>
          <a:xfrm>
            <a:off x="2209800" y="5862935"/>
            <a:ext cx="655949" cy="461665"/>
          </a:xfrm>
          <a:prstGeom prst="rect">
            <a:avLst/>
          </a:prstGeom>
        </p:spPr>
        <p:txBody>
          <a:bodyPr wrap="none">
            <a:spAutoFit/>
          </a:bodyPr>
          <a:lstStyle/>
          <a:p>
            <a:r>
              <a:rPr lang="en-US" sz="2400" b="1" i="1" dirty="0" err="1" smtClean="0">
                <a:solidFill>
                  <a:prstClr val="black"/>
                </a:solidFill>
              </a:rPr>
              <a:t>P</a:t>
            </a:r>
            <a:r>
              <a:rPr lang="en-US" sz="1600" b="1" i="1" dirty="0" err="1" smtClean="0">
                <a:solidFill>
                  <a:prstClr val="black"/>
                </a:solidFill>
              </a:rPr>
              <a:t>luxI</a:t>
            </a:r>
            <a:endParaRPr lang="en-US" sz="2400" b="1" i="1" dirty="0">
              <a:solidFill>
                <a:prstClr val="black"/>
              </a:solidFill>
            </a:endParaRPr>
          </a:p>
        </p:txBody>
      </p:sp>
      <p:sp>
        <p:nvSpPr>
          <p:cNvPr id="59" name="Right Arrow 58"/>
          <p:cNvSpPr/>
          <p:nvPr/>
        </p:nvSpPr>
        <p:spPr>
          <a:xfrm>
            <a:off x="4123266" y="5329535"/>
            <a:ext cx="1210734" cy="770467"/>
          </a:xfrm>
          <a:prstGeom prst="rightArrow">
            <a:avLst/>
          </a:prstGeom>
          <a:solidFill>
            <a:schemeClr val="accent2">
              <a:lumMod val="75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sp>
        <p:nvSpPr>
          <p:cNvPr id="60" name="Rectangle 59"/>
          <p:cNvSpPr/>
          <p:nvPr/>
        </p:nvSpPr>
        <p:spPr>
          <a:xfrm>
            <a:off x="4275666" y="5481935"/>
            <a:ext cx="765722" cy="461665"/>
          </a:xfrm>
          <a:prstGeom prst="rect">
            <a:avLst/>
          </a:prstGeom>
        </p:spPr>
        <p:txBody>
          <a:bodyPr wrap="none">
            <a:spAutoFit/>
          </a:bodyPr>
          <a:lstStyle/>
          <a:p>
            <a:r>
              <a:rPr lang="en-US" sz="2400" b="1" i="1" dirty="0" err="1" smtClean="0">
                <a:solidFill>
                  <a:prstClr val="black"/>
                </a:solidFill>
              </a:rPr>
              <a:t>carB</a:t>
            </a:r>
            <a:endParaRPr lang="en-US" sz="2400" b="1" i="1" dirty="0">
              <a:solidFill>
                <a:prstClr val="black"/>
              </a:solidFill>
            </a:endParaRPr>
          </a:p>
        </p:txBody>
      </p:sp>
      <p:sp>
        <p:nvSpPr>
          <p:cNvPr id="61" name="Right Arrow 60"/>
          <p:cNvSpPr/>
          <p:nvPr/>
        </p:nvSpPr>
        <p:spPr>
          <a:xfrm>
            <a:off x="5410200" y="5329535"/>
            <a:ext cx="1210734" cy="770467"/>
          </a:xfrm>
          <a:prstGeom prst="rightArrow">
            <a:avLst/>
          </a:prstGeom>
          <a:solidFill>
            <a:schemeClr val="accent2">
              <a:lumMod val="75000"/>
            </a:schemeClr>
          </a:solidFill>
          <a:ln w="25400" cap="flat" cmpd="sng" algn="ctr">
            <a:solidFill>
              <a:schemeClr val="accent2">
                <a:lumMod val="75000"/>
              </a:schemeClr>
            </a:solidFill>
            <a:prstDash val="solid"/>
          </a:ln>
          <a:effectLst/>
        </p:spPr>
        <p:txBody>
          <a:bodyPr rtlCol="0" anchor="ctr"/>
          <a:lstStyle/>
          <a:p>
            <a:pPr algn="ctr">
              <a:defRPr/>
            </a:pPr>
            <a:endParaRPr lang="en-US" kern="0">
              <a:solidFill>
                <a:sysClr val="window" lastClr="FFFFFF"/>
              </a:solidFill>
            </a:endParaRPr>
          </a:p>
        </p:txBody>
      </p:sp>
      <p:sp>
        <p:nvSpPr>
          <p:cNvPr id="62" name="Rectangle 61"/>
          <p:cNvSpPr/>
          <p:nvPr/>
        </p:nvSpPr>
        <p:spPr>
          <a:xfrm>
            <a:off x="5562600" y="5481935"/>
            <a:ext cx="765722" cy="461665"/>
          </a:xfrm>
          <a:prstGeom prst="rect">
            <a:avLst/>
          </a:prstGeom>
        </p:spPr>
        <p:txBody>
          <a:bodyPr wrap="none">
            <a:spAutoFit/>
          </a:bodyPr>
          <a:lstStyle/>
          <a:p>
            <a:r>
              <a:rPr lang="en-US" sz="2400" b="1" i="1" dirty="0" err="1" smtClean="0">
                <a:solidFill>
                  <a:prstClr val="black"/>
                </a:solidFill>
              </a:rPr>
              <a:t>carC</a:t>
            </a:r>
            <a:endParaRPr lang="en-US" sz="2400" b="1" i="1" dirty="0">
              <a:solidFill>
                <a:prstClr val="black"/>
              </a:solidFill>
            </a:endParaRPr>
          </a:p>
        </p:txBody>
      </p:sp>
      <p:pic>
        <p:nvPicPr>
          <p:cNvPr id="6146" name="Picture 2" descr="C:\Users\JCAnderson\Documents\Courses\SynBio Bootcamp\_Whole-Cell Analysis\517px-Beta-carotene-2D-skeletal.svg.png"/>
          <p:cNvPicPr>
            <a:picLocks noChangeAspect="1" noChangeArrowheads="1"/>
          </p:cNvPicPr>
          <p:nvPr/>
        </p:nvPicPr>
        <p:blipFill>
          <a:blip r:embed="rId3" cstate="print"/>
          <a:srcRect/>
          <a:stretch>
            <a:fillRect/>
          </a:stretch>
        </p:blipFill>
        <p:spPr bwMode="auto">
          <a:xfrm>
            <a:off x="3440906" y="4038600"/>
            <a:ext cx="3693319" cy="914400"/>
          </a:xfrm>
          <a:prstGeom prst="rect">
            <a:avLst/>
          </a:prstGeom>
          <a:noFill/>
        </p:spPr>
      </p:pic>
      <p:sp>
        <p:nvSpPr>
          <p:cNvPr id="65" name="Rectangle 64"/>
          <p:cNvSpPr/>
          <p:nvPr/>
        </p:nvSpPr>
        <p:spPr>
          <a:xfrm>
            <a:off x="457200" y="1277243"/>
            <a:ext cx="8534400" cy="1631216"/>
          </a:xfrm>
          <a:prstGeom prst="rect">
            <a:avLst/>
          </a:prstGeom>
        </p:spPr>
        <p:txBody>
          <a:bodyPr wrap="square">
            <a:spAutoFit/>
          </a:bodyPr>
          <a:lstStyle/>
          <a:p>
            <a:pPr marL="457200" indent="-457200">
              <a:buFont typeface="Wingdings" pitchFamily="2" charset="2"/>
              <a:buChar char="§"/>
            </a:pPr>
            <a:r>
              <a:rPr lang="en-US" sz="2000" dirty="0" smtClean="0">
                <a:solidFill>
                  <a:srgbClr val="1F497D">
                    <a:lumMod val="20000"/>
                    <a:lumOff val="80000"/>
                  </a:srgbClr>
                </a:solidFill>
              </a:rPr>
              <a:t>An HIV gp120 peptide-based sensor device with a transcription output (environment in /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out)</a:t>
            </a:r>
          </a:p>
          <a:p>
            <a:pPr marL="457200" indent="-457200">
              <a:buFont typeface="Wingdings" pitchFamily="2" charset="2"/>
              <a:buChar char="§"/>
            </a:pPr>
            <a:r>
              <a:rPr lang="en-US" sz="2000" dirty="0" smtClean="0">
                <a:solidFill>
                  <a:srgbClr val="1F497D">
                    <a:lumMod val="20000"/>
                    <a:lumOff val="80000"/>
                  </a:srgbClr>
                </a:solidFill>
              </a:rPr>
              <a:t>Maybe a genetic circuit to amplify the signal based on a sender/receiver system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in /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out)</a:t>
            </a:r>
          </a:p>
          <a:p>
            <a:pPr marL="457200" indent="-457200">
              <a:buFont typeface="Wingdings" pitchFamily="2" charset="2"/>
              <a:buChar char="§"/>
            </a:pPr>
            <a:r>
              <a:rPr lang="en-US" sz="2000" dirty="0" smtClean="0">
                <a:solidFill>
                  <a:srgbClr val="1F497D">
                    <a:lumMod val="20000"/>
                    <a:lumOff val="80000"/>
                  </a:srgbClr>
                </a:solidFill>
              </a:rPr>
              <a:t>A red pigment biosynthetic device for detection (</a:t>
            </a:r>
            <a:r>
              <a:rPr lang="en-US" sz="2000" dirty="0" err="1" smtClean="0">
                <a:solidFill>
                  <a:srgbClr val="1F497D">
                    <a:lumMod val="20000"/>
                    <a:lumOff val="80000"/>
                  </a:srgbClr>
                </a:solidFill>
              </a:rPr>
              <a:t>PoPS</a:t>
            </a:r>
            <a:r>
              <a:rPr lang="en-US" sz="2000" dirty="0" smtClean="0">
                <a:solidFill>
                  <a:srgbClr val="1F497D">
                    <a:lumMod val="20000"/>
                    <a:lumOff val="80000"/>
                  </a:srgbClr>
                </a:solidFill>
              </a:rPr>
              <a:t> in / chemicals out)</a:t>
            </a:r>
          </a:p>
        </p:txBody>
      </p:sp>
    </p:spTree>
    <p:extLst>
      <p:ext uri="{BB962C8B-B14F-4D97-AF65-F5344CB8AC3E}">
        <p14:creationId xmlns:p14="http://schemas.microsoft.com/office/powerpoint/2010/main" val="3397056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990600" y="4876800"/>
            <a:ext cx="67056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ounded Rectangle 43"/>
          <p:cNvSpPr/>
          <p:nvPr/>
        </p:nvSpPr>
        <p:spPr>
          <a:xfrm>
            <a:off x="990600" y="2971800"/>
            <a:ext cx="67056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ounded Rectangle 42"/>
          <p:cNvSpPr/>
          <p:nvPr/>
        </p:nvSpPr>
        <p:spPr>
          <a:xfrm>
            <a:off x="990600" y="1066800"/>
            <a:ext cx="67056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7808378" y="6581001"/>
            <a:ext cx="1335622" cy="276999"/>
          </a:xfrm>
          <a:prstGeom prst="rect">
            <a:avLst/>
          </a:prstGeom>
        </p:spPr>
        <p:txBody>
          <a:bodyPr wrap="none">
            <a:spAutoFit/>
          </a:bodyPr>
          <a:lstStyle/>
          <a:p>
            <a:r>
              <a:rPr lang="en-US" sz="1200" dirty="0" smtClean="0">
                <a:solidFill>
                  <a:srgbClr val="1F497D">
                    <a:lumMod val="20000"/>
                    <a:lumOff val="80000"/>
                  </a:srgbClr>
                </a:solidFill>
                <a:latin typeface="Arial" charset="0"/>
                <a:cs typeface="Arial" charset="0"/>
              </a:rPr>
              <a:t>PMID: 18776022</a:t>
            </a:r>
          </a:p>
        </p:txBody>
      </p:sp>
      <p:sp>
        <p:nvSpPr>
          <p:cNvPr id="17"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The System with Devices</a:t>
            </a:r>
            <a:endParaRPr lang="en-US" sz="3200" dirty="0">
              <a:solidFill>
                <a:srgbClr val="1F497D">
                  <a:lumMod val="20000"/>
                  <a:lumOff val="80000"/>
                </a:srgbClr>
              </a:solidFill>
              <a:latin typeface="Rockwell Extra Bold" pitchFamily="18" charset="0"/>
              <a:cs typeface="Arial" pitchFamily="34" charset="0"/>
            </a:endParaRPr>
          </a:p>
        </p:txBody>
      </p:sp>
      <p:sp>
        <p:nvSpPr>
          <p:cNvPr id="18" name="Rounded Rectangle 17"/>
          <p:cNvSpPr/>
          <p:nvPr/>
        </p:nvSpPr>
        <p:spPr>
          <a:xfrm>
            <a:off x="2743200" y="1295400"/>
            <a:ext cx="1219200" cy="1371600"/>
          </a:xfrm>
          <a:prstGeom prst="roundRect">
            <a:avLst/>
          </a:prstGeom>
          <a:solidFill>
            <a:schemeClr val="tx2">
              <a:lumMod val="20000"/>
              <a:lumOff val="80000"/>
            </a:schemeClr>
          </a:solidFill>
          <a:ln>
            <a:solidFill>
              <a:schemeClr val="tx2">
                <a:lumMod val="7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smtClean="0">
                <a:solidFill>
                  <a:prstClr val="black"/>
                </a:solidFill>
              </a:rPr>
              <a:t>Gp120 Sensor</a:t>
            </a:r>
            <a:endParaRPr lang="en-US" sz="2400" b="1" dirty="0">
              <a:solidFill>
                <a:prstClr val="black"/>
              </a:solidFill>
            </a:endParaRPr>
          </a:p>
        </p:txBody>
      </p:sp>
      <p:sp>
        <p:nvSpPr>
          <p:cNvPr id="19" name="Rounded Rectangle 18"/>
          <p:cNvSpPr/>
          <p:nvPr/>
        </p:nvSpPr>
        <p:spPr>
          <a:xfrm>
            <a:off x="5029200" y="1295400"/>
            <a:ext cx="1219200" cy="1371600"/>
          </a:xfrm>
          <a:prstGeom prst="roundRect">
            <a:avLst/>
          </a:prstGeom>
          <a:solidFill>
            <a:schemeClr val="accent3">
              <a:lumMod val="60000"/>
              <a:lumOff val="40000"/>
            </a:schemeClr>
          </a:solidFill>
          <a:ln>
            <a:solidFill>
              <a:schemeClr val="accent3">
                <a:lumMod val="7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err="1" smtClean="0">
                <a:solidFill>
                  <a:prstClr val="black"/>
                </a:solidFill>
              </a:rPr>
              <a:t>LuxI</a:t>
            </a:r>
            <a:r>
              <a:rPr lang="en-US" sz="2400" b="1" dirty="0" smtClean="0">
                <a:solidFill>
                  <a:prstClr val="black"/>
                </a:solidFill>
              </a:rPr>
              <a:t> Sender</a:t>
            </a:r>
            <a:endParaRPr lang="en-US" sz="2400" b="1" dirty="0">
              <a:solidFill>
                <a:prstClr val="black"/>
              </a:solidFill>
            </a:endParaRPr>
          </a:p>
        </p:txBody>
      </p:sp>
      <p:cxnSp>
        <p:nvCxnSpPr>
          <p:cNvPr id="22" name="Straight Arrow Connector 21"/>
          <p:cNvCxnSpPr/>
          <p:nvPr/>
        </p:nvCxnSpPr>
        <p:spPr>
          <a:xfrm>
            <a:off x="4267200" y="19812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133600" y="19812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108660" y="1676400"/>
            <a:ext cx="1482140" cy="641866"/>
          </a:xfrm>
          <a:prstGeom prst="rect">
            <a:avLst/>
          </a:prstGeom>
        </p:spPr>
        <p:txBody>
          <a:bodyPr wrap="square">
            <a:spAutoFit/>
          </a:bodyPr>
          <a:lstStyle/>
          <a:p>
            <a:r>
              <a:rPr lang="en-US" dirty="0" smtClean="0">
                <a:solidFill>
                  <a:srgbClr val="1F497D">
                    <a:lumMod val="20000"/>
                    <a:lumOff val="80000"/>
                  </a:srgbClr>
                </a:solidFill>
              </a:rPr>
              <a:t>Anti-HIV Antibody</a:t>
            </a:r>
            <a:endParaRPr lang="en-US" dirty="0">
              <a:solidFill>
                <a:prstClr val="black"/>
              </a:solidFill>
            </a:endParaRPr>
          </a:p>
        </p:txBody>
      </p:sp>
      <p:sp>
        <p:nvSpPr>
          <p:cNvPr id="25" name="Rectangle 24"/>
          <p:cNvSpPr/>
          <p:nvPr/>
        </p:nvSpPr>
        <p:spPr>
          <a:xfrm>
            <a:off x="4191000" y="1600200"/>
            <a:ext cx="685800" cy="369332"/>
          </a:xfrm>
          <a:prstGeom prst="rect">
            <a:avLst/>
          </a:prstGeom>
        </p:spPr>
        <p:txBody>
          <a:bodyPr wrap="square">
            <a:spAutoFit/>
          </a:bodyPr>
          <a:lstStyle/>
          <a:p>
            <a:r>
              <a:rPr lang="en-US" dirty="0" err="1" smtClean="0">
                <a:solidFill>
                  <a:srgbClr val="1F497D">
                    <a:lumMod val="20000"/>
                    <a:lumOff val="80000"/>
                  </a:srgbClr>
                </a:solidFill>
              </a:rPr>
              <a:t>PoPS</a:t>
            </a:r>
            <a:endParaRPr lang="en-US" dirty="0">
              <a:solidFill>
                <a:prstClr val="black"/>
              </a:solidFill>
            </a:endParaRPr>
          </a:p>
        </p:txBody>
      </p:sp>
      <p:cxnSp>
        <p:nvCxnSpPr>
          <p:cNvPr id="26" name="Straight Arrow Connector 25"/>
          <p:cNvCxnSpPr/>
          <p:nvPr/>
        </p:nvCxnSpPr>
        <p:spPr>
          <a:xfrm>
            <a:off x="6477000" y="19812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010400" y="1828800"/>
            <a:ext cx="685800" cy="369332"/>
          </a:xfrm>
          <a:prstGeom prst="rect">
            <a:avLst/>
          </a:prstGeom>
        </p:spPr>
        <p:txBody>
          <a:bodyPr wrap="square">
            <a:spAutoFit/>
          </a:bodyPr>
          <a:lstStyle/>
          <a:p>
            <a:r>
              <a:rPr lang="en-US" dirty="0" smtClean="0">
                <a:solidFill>
                  <a:srgbClr val="1F497D">
                    <a:lumMod val="20000"/>
                    <a:lumOff val="80000"/>
                  </a:srgbClr>
                </a:solidFill>
              </a:rPr>
              <a:t>AHL</a:t>
            </a:r>
            <a:endParaRPr lang="en-US" dirty="0">
              <a:solidFill>
                <a:prstClr val="black"/>
              </a:solidFill>
            </a:endParaRPr>
          </a:p>
        </p:txBody>
      </p:sp>
      <p:sp>
        <p:nvSpPr>
          <p:cNvPr id="28" name="Rounded Rectangle 27"/>
          <p:cNvSpPr/>
          <p:nvPr/>
        </p:nvSpPr>
        <p:spPr>
          <a:xfrm>
            <a:off x="2743200" y="3124200"/>
            <a:ext cx="1447800" cy="1371600"/>
          </a:xfrm>
          <a:prstGeom prst="roundRect">
            <a:avLst/>
          </a:prstGeom>
          <a:solidFill>
            <a:schemeClr val="accent6">
              <a:lumMod val="60000"/>
              <a:lumOff val="40000"/>
            </a:schemeClr>
          </a:solidFill>
          <a:ln>
            <a:solidFill>
              <a:schemeClr val="accent6">
                <a:lumMod val="7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err="1" smtClean="0">
                <a:solidFill>
                  <a:prstClr val="black"/>
                </a:solidFill>
              </a:rPr>
              <a:t>LuxR</a:t>
            </a:r>
            <a:r>
              <a:rPr lang="en-US" sz="2400" b="1" dirty="0" smtClean="0">
                <a:solidFill>
                  <a:prstClr val="black"/>
                </a:solidFill>
              </a:rPr>
              <a:t> Receiver</a:t>
            </a:r>
            <a:endParaRPr lang="en-US" sz="2400" b="1" dirty="0">
              <a:solidFill>
                <a:prstClr val="black"/>
              </a:solidFill>
            </a:endParaRPr>
          </a:p>
        </p:txBody>
      </p:sp>
      <p:sp>
        <p:nvSpPr>
          <p:cNvPr id="29" name="Rounded Rectangle 28"/>
          <p:cNvSpPr/>
          <p:nvPr/>
        </p:nvSpPr>
        <p:spPr>
          <a:xfrm>
            <a:off x="5029200" y="3124200"/>
            <a:ext cx="1219200" cy="1371600"/>
          </a:xfrm>
          <a:prstGeom prst="roundRect">
            <a:avLst/>
          </a:prstGeom>
          <a:solidFill>
            <a:schemeClr val="accent3">
              <a:lumMod val="60000"/>
              <a:lumOff val="40000"/>
            </a:schemeClr>
          </a:solidFill>
          <a:ln>
            <a:solidFill>
              <a:schemeClr val="accent3">
                <a:lumMod val="7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err="1" smtClean="0">
                <a:solidFill>
                  <a:prstClr val="black"/>
                </a:solidFill>
              </a:rPr>
              <a:t>LuxI</a:t>
            </a:r>
            <a:r>
              <a:rPr lang="en-US" sz="2400" b="1" dirty="0" smtClean="0">
                <a:solidFill>
                  <a:prstClr val="black"/>
                </a:solidFill>
              </a:rPr>
              <a:t> Sender</a:t>
            </a:r>
            <a:endParaRPr lang="en-US" sz="2400" b="1" dirty="0">
              <a:solidFill>
                <a:prstClr val="black"/>
              </a:solidFill>
            </a:endParaRPr>
          </a:p>
        </p:txBody>
      </p:sp>
      <p:cxnSp>
        <p:nvCxnSpPr>
          <p:cNvPr id="30" name="Straight Arrow Connector 29"/>
          <p:cNvCxnSpPr/>
          <p:nvPr/>
        </p:nvCxnSpPr>
        <p:spPr>
          <a:xfrm>
            <a:off x="4343400" y="39624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267200" y="3581400"/>
            <a:ext cx="685800" cy="369332"/>
          </a:xfrm>
          <a:prstGeom prst="rect">
            <a:avLst/>
          </a:prstGeom>
        </p:spPr>
        <p:txBody>
          <a:bodyPr wrap="square">
            <a:spAutoFit/>
          </a:bodyPr>
          <a:lstStyle/>
          <a:p>
            <a:r>
              <a:rPr lang="en-US" dirty="0" err="1" smtClean="0">
                <a:solidFill>
                  <a:srgbClr val="1F497D">
                    <a:lumMod val="20000"/>
                    <a:lumOff val="80000"/>
                  </a:srgbClr>
                </a:solidFill>
              </a:rPr>
              <a:t>PoPS</a:t>
            </a:r>
            <a:endParaRPr lang="en-US" dirty="0">
              <a:solidFill>
                <a:prstClr val="black"/>
              </a:solidFill>
            </a:endParaRPr>
          </a:p>
        </p:txBody>
      </p:sp>
      <p:cxnSp>
        <p:nvCxnSpPr>
          <p:cNvPr id="32" name="Straight Arrow Connector 31"/>
          <p:cNvCxnSpPr/>
          <p:nvPr/>
        </p:nvCxnSpPr>
        <p:spPr>
          <a:xfrm>
            <a:off x="6324600" y="39624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858000" y="3810000"/>
            <a:ext cx="685800" cy="369332"/>
          </a:xfrm>
          <a:prstGeom prst="rect">
            <a:avLst/>
          </a:prstGeom>
        </p:spPr>
        <p:txBody>
          <a:bodyPr wrap="square">
            <a:spAutoFit/>
          </a:bodyPr>
          <a:lstStyle/>
          <a:p>
            <a:r>
              <a:rPr lang="en-US" dirty="0" smtClean="0">
                <a:solidFill>
                  <a:srgbClr val="1F497D">
                    <a:lumMod val="20000"/>
                    <a:lumOff val="80000"/>
                  </a:srgbClr>
                </a:solidFill>
              </a:rPr>
              <a:t>AHL</a:t>
            </a:r>
            <a:endParaRPr lang="en-US" dirty="0">
              <a:solidFill>
                <a:prstClr val="black"/>
              </a:solidFill>
            </a:endParaRPr>
          </a:p>
        </p:txBody>
      </p:sp>
      <p:sp>
        <p:nvSpPr>
          <p:cNvPr id="35" name="Rectangle 34"/>
          <p:cNvSpPr/>
          <p:nvPr/>
        </p:nvSpPr>
        <p:spPr>
          <a:xfrm>
            <a:off x="1524000" y="3669268"/>
            <a:ext cx="685800" cy="369332"/>
          </a:xfrm>
          <a:prstGeom prst="rect">
            <a:avLst/>
          </a:prstGeom>
        </p:spPr>
        <p:txBody>
          <a:bodyPr wrap="square">
            <a:spAutoFit/>
          </a:bodyPr>
          <a:lstStyle/>
          <a:p>
            <a:r>
              <a:rPr lang="en-US" dirty="0" smtClean="0">
                <a:solidFill>
                  <a:srgbClr val="1F497D">
                    <a:lumMod val="20000"/>
                    <a:lumOff val="80000"/>
                  </a:srgbClr>
                </a:solidFill>
              </a:rPr>
              <a:t>AHL</a:t>
            </a:r>
            <a:endParaRPr lang="en-US" dirty="0">
              <a:solidFill>
                <a:prstClr val="black"/>
              </a:solidFill>
            </a:endParaRPr>
          </a:p>
        </p:txBody>
      </p:sp>
      <p:cxnSp>
        <p:nvCxnSpPr>
          <p:cNvPr id="36" name="Straight Arrow Connector 35"/>
          <p:cNvCxnSpPr/>
          <p:nvPr/>
        </p:nvCxnSpPr>
        <p:spPr>
          <a:xfrm>
            <a:off x="2133600" y="38100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2743200" y="5029200"/>
            <a:ext cx="1447800" cy="1371600"/>
          </a:xfrm>
          <a:prstGeom prst="roundRect">
            <a:avLst/>
          </a:prstGeom>
          <a:solidFill>
            <a:schemeClr val="accent6">
              <a:lumMod val="60000"/>
              <a:lumOff val="40000"/>
            </a:schemeClr>
          </a:solidFill>
          <a:ln>
            <a:solidFill>
              <a:schemeClr val="accent6">
                <a:lumMod val="7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err="1" smtClean="0">
                <a:solidFill>
                  <a:prstClr val="black"/>
                </a:solidFill>
              </a:rPr>
              <a:t>LuxR</a:t>
            </a:r>
            <a:r>
              <a:rPr lang="en-US" sz="2400" b="1" dirty="0" smtClean="0">
                <a:solidFill>
                  <a:prstClr val="black"/>
                </a:solidFill>
              </a:rPr>
              <a:t> Receiver</a:t>
            </a:r>
            <a:endParaRPr lang="en-US" sz="2400" b="1" dirty="0">
              <a:solidFill>
                <a:prstClr val="black"/>
              </a:solidFill>
            </a:endParaRPr>
          </a:p>
        </p:txBody>
      </p:sp>
      <p:sp>
        <p:nvSpPr>
          <p:cNvPr id="38" name="Rectangle 37"/>
          <p:cNvSpPr/>
          <p:nvPr/>
        </p:nvSpPr>
        <p:spPr>
          <a:xfrm>
            <a:off x="1524000" y="5574268"/>
            <a:ext cx="685800" cy="369332"/>
          </a:xfrm>
          <a:prstGeom prst="rect">
            <a:avLst/>
          </a:prstGeom>
        </p:spPr>
        <p:txBody>
          <a:bodyPr wrap="square">
            <a:spAutoFit/>
          </a:bodyPr>
          <a:lstStyle/>
          <a:p>
            <a:r>
              <a:rPr lang="en-US" dirty="0" smtClean="0">
                <a:solidFill>
                  <a:srgbClr val="1F497D">
                    <a:lumMod val="20000"/>
                    <a:lumOff val="80000"/>
                  </a:srgbClr>
                </a:solidFill>
              </a:rPr>
              <a:t>AHL</a:t>
            </a:r>
            <a:endParaRPr lang="en-US" dirty="0">
              <a:solidFill>
                <a:prstClr val="black"/>
              </a:solidFill>
            </a:endParaRPr>
          </a:p>
        </p:txBody>
      </p:sp>
      <p:cxnSp>
        <p:nvCxnSpPr>
          <p:cNvPr id="39" name="Straight Arrow Connector 38"/>
          <p:cNvCxnSpPr/>
          <p:nvPr/>
        </p:nvCxnSpPr>
        <p:spPr>
          <a:xfrm>
            <a:off x="2133600" y="57150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343400" y="5789612"/>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267200" y="5408612"/>
            <a:ext cx="685800" cy="369332"/>
          </a:xfrm>
          <a:prstGeom prst="rect">
            <a:avLst/>
          </a:prstGeom>
        </p:spPr>
        <p:txBody>
          <a:bodyPr wrap="square">
            <a:spAutoFit/>
          </a:bodyPr>
          <a:lstStyle/>
          <a:p>
            <a:r>
              <a:rPr lang="en-US" dirty="0" err="1" smtClean="0">
                <a:solidFill>
                  <a:srgbClr val="1F497D">
                    <a:lumMod val="20000"/>
                    <a:lumOff val="80000"/>
                  </a:srgbClr>
                </a:solidFill>
              </a:rPr>
              <a:t>PoPS</a:t>
            </a:r>
            <a:endParaRPr lang="en-US" dirty="0">
              <a:solidFill>
                <a:prstClr val="black"/>
              </a:solidFill>
            </a:endParaRPr>
          </a:p>
        </p:txBody>
      </p:sp>
      <p:sp>
        <p:nvSpPr>
          <p:cNvPr id="42" name="Rounded Rectangle 41"/>
          <p:cNvSpPr/>
          <p:nvPr/>
        </p:nvSpPr>
        <p:spPr>
          <a:xfrm>
            <a:off x="5105400" y="5029200"/>
            <a:ext cx="1981200" cy="1371600"/>
          </a:xfrm>
          <a:prstGeom prst="roundRect">
            <a:avLst/>
          </a:prstGeom>
          <a:solidFill>
            <a:schemeClr val="accent2">
              <a:lumMod val="40000"/>
              <a:lumOff val="60000"/>
            </a:schemeClr>
          </a:solidFill>
          <a:ln>
            <a:solidFill>
              <a:schemeClr val="accent2">
                <a:lumMod val="7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err="1" smtClean="0">
                <a:solidFill>
                  <a:prstClr val="black"/>
                </a:solidFill>
              </a:rPr>
              <a:t>Carotenoid</a:t>
            </a:r>
            <a:r>
              <a:rPr lang="en-US" sz="2400" b="1" dirty="0" smtClean="0">
                <a:solidFill>
                  <a:prstClr val="black"/>
                </a:solidFill>
              </a:rPr>
              <a:t> Biosynthesis</a:t>
            </a:r>
            <a:endParaRPr lang="en-US" sz="2400" b="1" dirty="0">
              <a:solidFill>
                <a:prstClr val="black"/>
              </a:solidFill>
            </a:endParaRPr>
          </a:p>
        </p:txBody>
      </p:sp>
    </p:spTree>
    <p:extLst>
      <p:ext uri="{BB962C8B-B14F-4D97-AF65-F5344CB8AC3E}">
        <p14:creationId xmlns:p14="http://schemas.microsoft.com/office/powerpoint/2010/main" val="3210766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P spid="43" grpId="0" animBg="1"/>
      <p:bldP spid="28" grpId="0" animBg="1"/>
      <p:bldP spid="29" grpId="0" animBg="1"/>
      <p:bldP spid="31" grpId="0"/>
      <p:bldP spid="33" grpId="0"/>
      <p:bldP spid="35" grpId="0"/>
      <p:bldP spid="37" grpId="0" animBg="1"/>
      <p:bldP spid="38" grpId="0"/>
      <p:bldP spid="41" grpId="0"/>
      <p:bldP spid="4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1447800" y="3962400"/>
            <a:ext cx="60198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ounded Rectangle 42"/>
          <p:cNvSpPr/>
          <p:nvPr/>
        </p:nvSpPr>
        <p:spPr>
          <a:xfrm>
            <a:off x="1447800" y="1600200"/>
            <a:ext cx="60198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7808378" y="6581001"/>
            <a:ext cx="1335622" cy="276999"/>
          </a:xfrm>
          <a:prstGeom prst="rect">
            <a:avLst/>
          </a:prstGeom>
        </p:spPr>
        <p:txBody>
          <a:bodyPr wrap="none">
            <a:spAutoFit/>
          </a:bodyPr>
          <a:lstStyle/>
          <a:p>
            <a:r>
              <a:rPr lang="en-US" sz="1200" dirty="0" smtClean="0">
                <a:solidFill>
                  <a:srgbClr val="1F497D">
                    <a:lumMod val="20000"/>
                    <a:lumOff val="80000"/>
                  </a:srgbClr>
                </a:solidFill>
                <a:latin typeface="Arial" charset="0"/>
                <a:cs typeface="Arial" charset="0"/>
              </a:rPr>
              <a:t>PMID: 18776022</a:t>
            </a:r>
          </a:p>
        </p:txBody>
      </p:sp>
      <p:sp>
        <p:nvSpPr>
          <p:cNvPr id="17"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Sensors</a:t>
            </a:r>
            <a:endParaRPr lang="en-US" sz="3200" dirty="0">
              <a:solidFill>
                <a:srgbClr val="1F497D">
                  <a:lumMod val="20000"/>
                  <a:lumOff val="80000"/>
                </a:srgbClr>
              </a:solidFill>
              <a:latin typeface="Rockwell Extra Bold" pitchFamily="18" charset="0"/>
              <a:cs typeface="Arial" pitchFamily="34" charset="0"/>
            </a:endParaRPr>
          </a:p>
        </p:txBody>
      </p:sp>
      <p:sp>
        <p:nvSpPr>
          <p:cNvPr id="18" name="Rounded Rectangle 17"/>
          <p:cNvSpPr/>
          <p:nvPr/>
        </p:nvSpPr>
        <p:spPr>
          <a:xfrm>
            <a:off x="3276600" y="1752600"/>
            <a:ext cx="1219200" cy="1371600"/>
          </a:xfrm>
          <a:prstGeom prst="roundRect">
            <a:avLst/>
          </a:prstGeom>
          <a:solidFill>
            <a:schemeClr val="tx2">
              <a:lumMod val="20000"/>
              <a:lumOff val="80000"/>
            </a:schemeClr>
          </a:solidFill>
          <a:ln>
            <a:solidFill>
              <a:schemeClr val="tx2">
                <a:lumMod val="7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smtClean="0">
                <a:solidFill>
                  <a:prstClr val="black"/>
                </a:solidFill>
              </a:rPr>
              <a:t>Gp120 Sensor</a:t>
            </a:r>
            <a:endParaRPr lang="en-US" sz="2400" b="1" dirty="0">
              <a:solidFill>
                <a:prstClr val="black"/>
              </a:solidFill>
            </a:endParaRPr>
          </a:p>
        </p:txBody>
      </p:sp>
      <p:sp>
        <p:nvSpPr>
          <p:cNvPr id="19" name="Rounded Rectangle 18"/>
          <p:cNvSpPr/>
          <p:nvPr/>
        </p:nvSpPr>
        <p:spPr>
          <a:xfrm>
            <a:off x="5562600" y="1752600"/>
            <a:ext cx="1219200" cy="1371600"/>
          </a:xfrm>
          <a:prstGeom prst="roundRect">
            <a:avLst/>
          </a:prstGeom>
          <a:solidFill>
            <a:schemeClr val="tx1"/>
          </a:solidFill>
          <a:ln>
            <a:solidFill>
              <a:schemeClr val="bg1">
                <a:lumMod val="9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smtClean="0">
                <a:solidFill>
                  <a:prstClr val="white"/>
                </a:solidFill>
              </a:rPr>
              <a:t>GFP</a:t>
            </a:r>
            <a:endParaRPr lang="en-US" sz="2400" b="1" dirty="0">
              <a:solidFill>
                <a:prstClr val="white"/>
              </a:solidFill>
            </a:endParaRPr>
          </a:p>
        </p:txBody>
      </p:sp>
      <p:cxnSp>
        <p:nvCxnSpPr>
          <p:cNvPr id="22" name="Straight Arrow Connector 21"/>
          <p:cNvCxnSpPr/>
          <p:nvPr/>
        </p:nvCxnSpPr>
        <p:spPr>
          <a:xfrm>
            <a:off x="4800600" y="24384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667000" y="24384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642060" y="2133600"/>
            <a:ext cx="1482140" cy="641866"/>
          </a:xfrm>
          <a:prstGeom prst="rect">
            <a:avLst/>
          </a:prstGeom>
        </p:spPr>
        <p:txBody>
          <a:bodyPr wrap="square">
            <a:spAutoFit/>
          </a:bodyPr>
          <a:lstStyle/>
          <a:p>
            <a:r>
              <a:rPr lang="en-US" dirty="0" smtClean="0">
                <a:solidFill>
                  <a:srgbClr val="1F497D">
                    <a:lumMod val="20000"/>
                    <a:lumOff val="80000"/>
                  </a:srgbClr>
                </a:solidFill>
              </a:rPr>
              <a:t>Anti-HIV Antibody</a:t>
            </a:r>
            <a:endParaRPr lang="en-US" dirty="0">
              <a:solidFill>
                <a:prstClr val="black"/>
              </a:solidFill>
            </a:endParaRPr>
          </a:p>
        </p:txBody>
      </p:sp>
      <p:sp>
        <p:nvSpPr>
          <p:cNvPr id="25" name="Rectangle 24"/>
          <p:cNvSpPr/>
          <p:nvPr/>
        </p:nvSpPr>
        <p:spPr>
          <a:xfrm>
            <a:off x="4724400" y="2057400"/>
            <a:ext cx="685800" cy="369332"/>
          </a:xfrm>
          <a:prstGeom prst="rect">
            <a:avLst/>
          </a:prstGeom>
        </p:spPr>
        <p:txBody>
          <a:bodyPr wrap="square">
            <a:spAutoFit/>
          </a:bodyPr>
          <a:lstStyle/>
          <a:p>
            <a:r>
              <a:rPr lang="en-US" dirty="0" err="1" smtClean="0">
                <a:solidFill>
                  <a:srgbClr val="1F497D">
                    <a:lumMod val="20000"/>
                    <a:lumOff val="80000"/>
                  </a:srgbClr>
                </a:solidFill>
              </a:rPr>
              <a:t>PoPS</a:t>
            </a:r>
            <a:endParaRPr lang="en-US" dirty="0">
              <a:solidFill>
                <a:prstClr val="black"/>
              </a:solidFill>
            </a:endParaRPr>
          </a:p>
        </p:txBody>
      </p:sp>
      <p:sp>
        <p:nvSpPr>
          <p:cNvPr id="28" name="Rounded Rectangle 27"/>
          <p:cNvSpPr/>
          <p:nvPr/>
        </p:nvSpPr>
        <p:spPr>
          <a:xfrm>
            <a:off x="3276600" y="4114800"/>
            <a:ext cx="1447800" cy="1371600"/>
          </a:xfrm>
          <a:prstGeom prst="roundRect">
            <a:avLst/>
          </a:prstGeom>
          <a:solidFill>
            <a:schemeClr val="accent6">
              <a:lumMod val="60000"/>
              <a:lumOff val="40000"/>
            </a:schemeClr>
          </a:solidFill>
          <a:ln>
            <a:solidFill>
              <a:schemeClr val="accent6">
                <a:lumMod val="7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err="1" smtClean="0">
                <a:solidFill>
                  <a:prstClr val="black"/>
                </a:solidFill>
              </a:rPr>
              <a:t>LuxR</a:t>
            </a:r>
            <a:r>
              <a:rPr lang="en-US" sz="2400" b="1" dirty="0" smtClean="0">
                <a:solidFill>
                  <a:prstClr val="black"/>
                </a:solidFill>
              </a:rPr>
              <a:t> Receiver</a:t>
            </a:r>
            <a:endParaRPr lang="en-US" sz="2400" b="1" dirty="0">
              <a:solidFill>
                <a:prstClr val="black"/>
              </a:solidFill>
            </a:endParaRPr>
          </a:p>
        </p:txBody>
      </p:sp>
      <p:cxnSp>
        <p:nvCxnSpPr>
          <p:cNvPr id="30" name="Straight Arrow Connector 29"/>
          <p:cNvCxnSpPr/>
          <p:nvPr/>
        </p:nvCxnSpPr>
        <p:spPr>
          <a:xfrm>
            <a:off x="4876800" y="49530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800600" y="4572000"/>
            <a:ext cx="685800" cy="369332"/>
          </a:xfrm>
          <a:prstGeom prst="rect">
            <a:avLst/>
          </a:prstGeom>
        </p:spPr>
        <p:txBody>
          <a:bodyPr wrap="square">
            <a:spAutoFit/>
          </a:bodyPr>
          <a:lstStyle/>
          <a:p>
            <a:r>
              <a:rPr lang="en-US" dirty="0" err="1" smtClean="0">
                <a:solidFill>
                  <a:srgbClr val="1F497D">
                    <a:lumMod val="20000"/>
                    <a:lumOff val="80000"/>
                  </a:srgbClr>
                </a:solidFill>
              </a:rPr>
              <a:t>PoPS</a:t>
            </a:r>
            <a:endParaRPr lang="en-US" dirty="0">
              <a:solidFill>
                <a:prstClr val="black"/>
              </a:solidFill>
            </a:endParaRPr>
          </a:p>
        </p:txBody>
      </p:sp>
      <p:sp>
        <p:nvSpPr>
          <p:cNvPr id="35" name="Rectangle 34"/>
          <p:cNvSpPr/>
          <p:nvPr/>
        </p:nvSpPr>
        <p:spPr>
          <a:xfrm>
            <a:off x="2057400" y="4659868"/>
            <a:ext cx="685800" cy="369332"/>
          </a:xfrm>
          <a:prstGeom prst="rect">
            <a:avLst/>
          </a:prstGeom>
        </p:spPr>
        <p:txBody>
          <a:bodyPr wrap="square">
            <a:spAutoFit/>
          </a:bodyPr>
          <a:lstStyle/>
          <a:p>
            <a:r>
              <a:rPr lang="en-US" dirty="0" smtClean="0">
                <a:solidFill>
                  <a:srgbClr val="1F497D">
                    <a:lumMod val="20000"/>
                    <a:lumOff val="80000"/>
                  </a:srgbClr>
                </a:solidFill>
              </a:rPr>
              <a:t>AHL</a:t>
            </a:r>
            <a:endParaRPr lang="en-US" dirty="0">
              <a:solidFill>
                <a:prstClr val="black"/>
              </a:solidFill>
            </a:endParaRPr>
          </a:p>
        </p:txBody>
      </p:sp>
      <p:cxnSp>
        <p:nvCxnSpPr>
          <p:cNvPr id="36" name="Straight Arrow Connector 35"/>
          <p:cNvCxnSpPr/>
          <p:nvPr/>
        </p:nvCxnSpPr>
        <p:spPr>
          <a:xfrm>
            <a:off x="2667000" y="48006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562600" y="4114800"/>
            <a:ext cx="1219200" cy="1371600"/>
          </a:xfrm>
          <a:prstGeom prst="roundRect">
            <a:avLst/>
          </a:prstGeom>
          <a:solidFill>
            <a:schemeClr val="tx1"/>
          </a:solidFill>
          <a:ln>
            <a:solidFill>
              <a:schemeClr val="bg1">
                <a:lumMod val="9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smtClean="0">
                <a:solidFill>
                  <a:prstClr val="white"/>
                </a:solidFill>
              </a:rPr>
              <a:t>GFP</a:t>
            </a:r>
            <a:endParaRPr lang="en-US" sz="2400" b="1" dirty="0">
              <a:solidFill>
                <a:prstClr val="white"/>
              </a:solidFill>
            </a:endParaRPr>
          </a:p>
        </p:txBody>
      </p:sp>
      <p:sp>
        <p:nvSpPr>
          <p:cNvPr id="49" name="TextBox 48"/>
          <p:cNvSpPr txBox="1"/>
          <p:nvPr/>
        </p:nvSpPr>
        <p:spPr>
          <a:xfrm>
            <a:off x="1524000" y="1611868"/>
            <a:ext cx="1581330" cy="369332"/>
          </a:xfrm>
          <a:prstGeom prst="rect">
            <a:avLst/>
          </a:prstGeom>
          <a:noFill/>
        </p:spPr>
        <p:txBody>
          <a:bodyPr wrap="none" rtlCol="0">
            <a:spAutoFit/>
          </a:bodyPr>
          <a:lstStyle/>
          <a:p>
            <a:r>
              <a:rPr lang="en-US" dirty="0" smtClean="0">
                <a:solidFill>
                  <a:prstClr val="black"/>
                </a:solidFill>
              </a:rPr>
              <a:t>Sensing Device</a:t>
            </a:r>
            <a:endParaRPr lang="en-US" dirty="0">
              <a:solidFill>
                <a:prstClr val="black"/>
              </a:solidFill>
            </a:endParaRPr>
          </a:p>
        </p:txBody>
      </p:sp>
      <p:sp>
        <p:nvSpPr>
          <p:cNvPr id="50" name="TextBox 49"/>
          <p:cNvSpPr txBox="1"/>
          <p:nvPr/>
        </p:nvSpPr>
        <p:spPr>
          <a:xfrm>
            <a:off x="1524000" y="4038600"/>
            <a:ext cx="1663661" cy="369332"/>
          </a:xfrm>
          <a:prstGeom prst="rect">
            <a:avLst/>
          </a:prstGeom>
          <a:noFill/>
        </p:spPr>
        <p:txBody>
          <a:bodyPr wrap="none" rtlCol="0">
            <a:spAutoFit/>
          </a:bodyPr>
          <a:lstStyle/>
          <a:p>
            <a:r>
              <a:rPr lang="en-US" dirty="0" smtClean="0">
                <a:solidFill>
                  <a:prstClr val="black"/>
                </a:solidFill>
              </a:rPr>
              <a:t>Receiver Device</a:t>
            </a:r>
            <a:endParaRPr lang="en-US" dirty="0">
              <a:solidFill>
                <a:prstClr val="black"/>
              </a:solidFill>
            </a:endParaRPr>
          </a:p>
        </p:txBody>
      </p:sp>
    </p:spTree>
    <p:extLst>
      <p:ext uri="{BB962C8B-B14F-4D97-AF65-F5344CB8AC3E}">
        <p14:creationId xmlns:p14="http://schemas.microsoft.com/office/powerpoint/2010/main" val="860674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990600" y="4038600"/>
            <a:ext cx="64770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7808378" y="6581001"/>
            <a:ext cx="1335622" cy="276999"/>
          </a:xfrm>
          <a:prstGeom prst="rect">
            <a:avLst/>
          </a:prstGeom>
        </p:spPr>
        <p:txBody>
          <a:bodyPr wrap="none">
            <a:spAutoFit/>
          </a:bodyPr>
          <a:lstStyle/>
          <a:p>
            <a:r>
              <a:rPr lang="en-US" sz="1200" dirty="0" smtClean="0">
                <a:solidFill>
                  <a:srgbClr val="1F497D">
                    <a:lumMod val="20000"/>
                    <a:lumOff val="80000"/>
                  </a:srgbClr>
                </a:solidFill>
                <a:latin typeface="Arial" charset="0"/>
                <a:cs typeface="Arial" charset="0"/>
              </a:rPr>
              <a:t>PMID: 18776022</a:t>
            </a:r>
          </a:p>
        </p:txBody>
      </p:sp>
      <p:sp>
        <p:nvSpPr>
          <p:cNvPr id="17"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Actuators</a:t>
            </a:r>
            <a:endParaRPr lang="en-US" sz="3200" dirty="0">
              <a:solidFill>
                <a:srgbClr val="1F497D">
                  <a:lumMod val="20000"/>
                  <a:lumOff val="80000"/>
                </a:srgbClr>
              </a:solidFill>
              <a:latin typeface="Rockwell Extra Bold" pitchFamily="18" charset="0"/>
              <a:cs typeface="Arial" pitchFamily="34" charset="0"/>
            </a:endParaRPr>
          </a:p>
        </p:txBody>
      </p:sp>
      <p:cxnSp>
        <p:nvCxnSpPr>
          <p:cNvPr id="40" name="Straight Arrow Connector 39"/>
          <p:cNvCxnSpPr/>
          <p:nvPr/>
        </p:nvCxnSpPr>
        <p:spPr>
          <a:xfrm>
            <a:off x="4114800" y="4951412"/>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038600" y="4570412"/>
            <a:ext cx="685800" cy="369332"/>
          </a:xfrm>
          <a:prstGeom prst="rect">
            <a:avLst/>
          </a:prstGeom>
        </p:spPr>
        <p:txBody>
          <a:bodyPr wrap="square">
            <a:spAutoFit/>
          </a:bodyPr>
          <a:lstStyle/>
          <a:p>
            <a:r>
              <a:rPr lang="en-US" dirty="0" err="1" smtClean="0">
                <a:solidFill>
                  <a:srgbClr val="1F497D">
                    <a:lumMod val="20000"/>
                    <a:lumOff val="80000"/>
                  </a:srgbClr>
                </a:solidFill>
              </a:rPr>
              <a:t>PoPS</a:t>
            </a:r>
            <a:endParaRPr lang="en-US" dirty="0">
              <a:solidFill>
                <a:prstClr val="black"/>
              </a:solidFill>
            </a:endParaRPr>
          </a:p>
        </p:txBody>
      </p:sp>
      <p:sp>
        <p:nvSpPr>
          <p:cNvPr id="45" name="Rounded Rectangle 44"/>
          <p:cNvSpPr/>
          <p:nvPr/>
        </p:nvSpPr>
        <p:spPr>
          <a:xfrm>
            <a:off x="2819400" y="4191000"/>
            <a:ext cx="1219200" cy="1371600"/>
          </a:xfrm>
          <a:prstGeom prst="roundRect">
            <a:avLst/>
          </a:prstGeom>
          <a:solidFill>
            <a:schemeClr val="tx1"/>
          </a:solidFill>
          <a:ln>
            <a:solidFill>
              <a:schemeClr val="bg1">
                <a:lumMod val="9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err="1" smtClean="0">
                <a:solidFill>
                  <a:prstClr val="white"/>
                </a:solidFill>
              </a:rPr>
              <a:t>Pbad</a:t>
            </a:r>
            <a:endParaRPr lang="en-US" sz="2400" b="1" dirty="0">
              <a:solidFill>
                <a:prstClr val="white"/>
              </a:solidFill>
            </a:endParaRPr>
          </a:p>
        </p:txBody>
      </p:sp>
      <p:sp>
        <p:nvSpPr>
          <p:cNvPr id="46" name="Rectangle 45"/>
          <p:cNvSpPr/>
          <p:nvPr/>
        </p:nvSpPr>
        <p:spPr>
          <a:xfrm>
            <a:off x="1143000" y="4736068"/>
            <a:ext cx="1219200" cy="369332"/>
          </a:xfrm>
          <a:prstGeom prst="rect">
            <a:avLst/>
          </a:prstGeom>
        </p:spPr>
        <p:txBody>
          <a:bodyPr wrap="square">
            <a:spAutoFit/>
          </a:bodyPr>
          <a:lstStyle/>
          <a:p>
            <a:r>
              <a:rPr lang="en-US" dirty="0" err="1" smtClean="0">
                <a:solidFill>
                  <a:srgbClr val="1F497D">
                    <a:lumMod val="20000"/>
                    <a:lumOff val="80000"/>
                  </a:srgbClr>
                </a:solidFill>
              </a:rPr>
              <a:t>Arabinose</a:t>
            </a:r>
            <a:endParaRPr lang="en-US" dirty="0">
              <a:solidFill>
                <a:prstClr val="black"/>
              </a:solidFill>
            </a:endParaRPr>
          </a:p>
        </p:txBody>
      </p:sp>
      <p:cxnSp>
        <p:nvCxnSpPr>
          <p:cNvPr id="47" name="Straight Arrow Connector 46"/>
          <p:cNvCxnSpPr/>
          <p:nvPr/>
        </p:nvCxnSpPr>
        <p:spPr>
          <a:xfrm>
            <a:off x="2286000" y="48768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990600" y="1676400"/>
            <a:ext cx="74676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7" name="Straight Arrow Connector 26"/>
          <p:cNvCxnSpPr/>
          <p:nvPr/>
        </p:nvCxnSpPr>
        <p:spPr>
          <a:xfrm>
            <a:off x="4114800" y="2589212"/>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038600" y="2208212"/>
            <a:ext cx="685800" cy="369332"/>
          </a:xfrm>
          <a:prstGeom prst="rect">
            <a:avLst/>
          </a:prstGeom>
        </p:spPr>
        <p:txBody>
          <a:bodyPr wrap="square">
            <a:spAutoFit/>
          </a:bodyPr>
          <a:lstStyle/>
          <a:p>
            <a:r>
              <a:rPr lang="en-US" dirty="0" err="1" smtClean="0">
                <a:solidFill>
                  <a:srgbClr val="1F497D">
                    <a:lumMod val="20000"/>
                    <a:lumOff val="80000"/>
                  </a:srgbClr>
                </a:solidFill>
              </a:rPr>
              <a:t>PoPS</a:t>
            </a:r>
            <a:endParaRPr lang="en-US" dirty="0">
              <a:solidFill>
                <a:prstClr val="black"/>
              </a:solidFill>
            </a:endParaRPr>
          </a:p>
        </p:txBody>
      </p:sp>
      <p:sp>
        <p:nvSpPr>
          <p:cNvPr id="32" name="Rounded Rectangle 31"/>
          <p:cNvSpPr/>
          <p:nvPr/>
        </p:nvSpPr>
        <p:spPr>
          <a:xfrm>
            <a:off x="4876800" y="1828800"/>
            <a:ext cx="1981200" cy="1371600"/>
          </a:xfrm>
          <a:prstGeom prst="roundRect">
            <a:avLst/>
          </a:prstGeom>
          <a:solidFill>
            <a:schemeClr val="accent2">
              <a:lumMod val="40000"/>
              <a:lumOff val="60000"/>
            </a:schemeClr>
          </a:solidFill>
          <a:ln>
            <a:solidFill>
              <a:schemeClr val="accent2">
                <a:lumMod val="7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err="1" smtClean="0">
                <a:solidFill>
                  <a:prstClr val="black"/>
                </a:solidFill>
              </a:rPr>
              <a:t>Carotenoid</a:t>
            </a:r>
            <a:r>
              <a:rPr lang="en-US" sz="2400" b="1" dirty="0" smtClean="0">
                <a:solidFill>
                  <a:prstClr val="black"/>
                </a:solidFill>
              </a:rPr>
              <a:t> Biosynthesis</a:t>
            </a:r>
            <a:endParaRPr lang="en-US" sz="2400" b="1" dirty="0">
              <a:solidFill>
                <a:prstClr val="black"/>
              </a:solidFill>
            </a:endParaRPr>
          </a:p>
        </p:txBody>
      </p:sp>
      <p:sp>
        <p:nvSpPr>
          <p:cNvPr id="33" name="Rounded Rectangle 32"/>
          <p:cNvSpPr/>
          <p:nvPr/>
        </p:nvSpPr>
        <p:spPr>
          <a:xfrm>
            <a:off x="2819400" y="1828800"/>
            <a:ext cx="1219200" cy="1371600"/>
          </a:xfrm>
          <a:prstGeom prst="roundRect">
            <a:avLst/>
          </a:prstGeom>
          <a:solidFill>
            <a:schemeClr val="tx1"/>
          </a:solidFill>
          <a:ln>
            <a:solidFill>
              <a:schemeClr val="bg1">
                <a:lumMod val="9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err="1" smtClean="0">
                <a:solidFill>
                  <a:prstClr val="white"/>
                </a:solidFill>
              </a:rPr>
              <a:t>Pbad</a:t>
            </a:r>
            <a:endParaRPr lang="en-US" sz="2400" b="1" dirty="0">
              <a:solidFill>
                <a:prstClr val="white"/>
              </a:solidFill>
            </a:endParaRPr>
          </a:p>
        </p:txBody>
      </p:sp>
      <p:sp>
        <p:nvSpPr>
          <p:cNvPr id="37" name="Rectangle 36"/>
          <p:cNvSpPr/>
          <p:nvPr/>
        </p:nvSpPr>
        <p:spPr>
          <a:xfrm>
            <a:off x="1143000" y="2373868"/>
            <a:ext cx="1219200" cy="369332"/>
          </a:xfrm>
          <a:prstGeom prst="rect">
            <a:avLst/>
          </a:prstGeom>
        </p:spPr>
        <p:txBody>
          <a:bodyPr wrap="square">
            <a:spAutoFit/>
          </a:bodyPr>
          <a:lstStyle/>
          <a:p>
            <a:r>
              <a:rPr lang="en-US" dirty="0" err="1" smtClean="0">
                <a:solidFill>
                  <a:srgbClr val="1F497D">
                    <a:lumMod val="20000"/>
                    <a:lumOff val="80000"/>
                  </a:srgbClr>
                </a:solidFill>
              </a:rPr>
              <a:t>Arabinose</a:t>
            </a:r>
            <a:endParaRPr lang="en-US" dirty="0">
              <a:solidFill>
                <a:prstClr val="black"/>
              </a:solidFill>
            </a:endParaRPr>
          </a:p>
        </p:txBody>
      </p:sp>
      <p:cxnSp>
        <p:nvCxnSpPr>
          <p:cNvPr id="38" name="Straight Arrow Connector 37"/>
          <p:cNvCxnSpPr/>
          <p:nvPr/>
        </p:nvCxnSpPr>
        <p:spPr>
          <a:xfrm>
            <a:off x="2286000" y="25146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4800600" y="4267200"/>
            <a:ext cx="1219200" cy="1371600"/>
          </a:xfrm>
          <a:prstGeom prst="roundRect">
            <a:avLst/>
          </a:prstGeom>
          <a:solidFill>
            <a:schemeClr val="accent3">
              <a:lumMod val="60000"/>
              <a:lumOff val="40000"/>
            </a:schemeClr>
          </a:solidFill>
          <a:ln>
            <a:solidFill>
              <a:schemeClr val="accent3">
                <a:lumMod val="75000"/>
              </a:schemeClr>
            </a:solidFill>
          </a:ln>
          <a:effectLst>
            <a:outerShdw blurRad="44450" dist="27940" dir="5400000" algn="ctr">
              <a:srgbClr val="000000">
                <a:alpha val="32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b="1" dirty="0" err="1" smtClean="0">
                <a:solidFill>
                  <a:prstClr val="black"/>
                </a:solidFill>
              </a:rPr>
              <a:t>LuxI</a:t>
            </a:r>
            <a:r>
              <a:rPr lang="en-US" sz="2400" b="1" dirty="0" smtClean="0">
                <a:solidFill>
                  <a:prstClr val="black"/>
                </a:solidFill>
              </a:rPr>
              <a:t> Sender</a:t>
            </a:r>
            <a:endParaRPr lang="en-US" sz="2400" b="1" dirty="0">
              <a:solidFill>
                <a:prstClr val="black"/>
              </a:solidFill>
            </a:endParaRPr>
          </a:p>
        </p:txBody>
      </p:sp>
      <p:cxnSp>
        <p:nvCxnSpPr>
          <p:cNvPr id="49" name="Straight Arrow Connector 48"/>
          <p:cNvCxnSpPr/>
          <p:nvPr/>
        </p:nvCxnSpPr>
        <p:spPr>
          <a:xfrm>
            <a:off x="6248400" y="49530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781800" y="4800600"/>
            <a:ext cx="685800" cy="369332"/>
          </a:xfrm>
          <a:prstGeom prst="rect">
            <a:avLst/>
          </a:prstGeom>
        </p:spPr>
        <p:txBody>
          <a:bodyPr wrap="square">
            <a:spAutoFit/>
          </a:bodyPr>
          <a:lstStyle/>
          <a:p>
            <a:r>
              <a:rPr lang="en-US" dirty="0" smtClean="0">
                <a:solidFill>
                  <a:srgbClr val="1F497D">
                    <a:lumMod val="20000"/>
                    <a:lumOff val="80000"/>
                  </a:srgbClr>
                </a:solidFill>
              </a:rPr>
              <a:t>AHL</a:t>
            </a:r>
            <a:endParaRPr lang="en-US" dirty="0">
              <a:solidFill>
                <a:prstClr val="black"/>
              </a:solidFill>
            </a:endParaRPr>
          </a:p>
        </p:txBody>
      </p:sp>
      <p:cxnSp>
        <p:nvCxnSpPr>
          <p:cNvPr id="53" name="Straight Arrow Connector 52"/>
          <p:cNvCxnSpPr/>
          <p:nvPr/>
        </p:nvCxnSpPr>
        <p:spPr>
          <a:xfrm>
            <a:off x="6934200" y="2514600"/>
            <a:ext cx="457200" cy="1588"/>
          </a:xfrm>
          <a:prstGeom prst="straightConnector1">
            <a:avLst/>
          </a:prstGeom>
          <a:ln w="381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467600" y="2362200"/>
            <a:ext cx="1066800" cy="646331"/>
          </a:xfrm>
          <a:prstGeom prst="rect">
            <a:avLst/>
          </a:prstGeom>
        </p:spPr>
        <p:txBody>
          <a:bodyPr wrap="square">
            <a:spAutoFit/>
          </a:bodyPr>
          <a:lstStyle/>
          <a:p>
            <a:r>
              <a:rPr lang="en-US" dirty="0" smtClean="0">
                <a:solidFill>
                  <a:srgbClr val="1F497D">
                    <a:lumMod val="20000"/>
                    <a:lumOff val="80000"/>
                  </a:srgbClr>
                </a:solidFill>
              </a:rPr>
              <a:t>Red Pigment</a:t>
            </a:r>
            <a:endParaRPr lang="en-US" dirty="0">
              <a:solidFill>
                <a:prstClr val="black"/>
              </a:solidFill>
            </a:endParaRPr>
          </a:p>
        </p:txBody>
      </p:sp>
      <p:sp>
        <p:nvSpPr>
          <p:cNvPr id="55" name="TextBox 54"/>
          <p:cNvSpPr txBox="1"/>
          <p:nvPr/>
        </p:nvSpPr>
        <p:spPr>
          <a:xfrm>
            <a:off x="1066800" y="4114800"/>
            <a:ext cx="1525226" cy="369332"/>
          </a:xfrm>
          <a:prstGeom prst="rect">
            <a:avLst/>
          </a:prstGeom>
          <a:noFill/>
        </p:spPr>
        <p:txBody>
          <a:bodyPr wrap="none" rtlCol="0">
            <a:spAutoFit/>
          </a:bodyPr>
          <a:lstStyle/>
          <a:p>
            <a:r>
              <a:rPr lang="en-US" dirty="0" smtClean="0">
                <a:solidFill>
                  <a:prstClr val="black"/>
                </a:solidFill>
              </a:rPr>
              <a:t>Sender Device</a:t>
            </a:r>
            <a:endParaRPr lang="en-US" dirty="0">
              <a:solidFill>
                <a:prstClr val="black"/>
              </a:solidFill>
            </a:endParaRPr>
          </a:p>
        </p:txBody>
      </p:sp>
      <p:sp>
        <p:nvSpPr>
          <p:cNvPr id="56" name="TextBox 55"/>
          <p:cNvSpPr txBox="1"/>
          <p:nvPr/>
        </p:nvSpPr>
        <p:spPr>
          <a:xfrm>
            <a:off x="1066800" y="1752600"/>
            <a:ext cx="1641731" cy="369332"/>
          </a:xfrm>
          <a:prstGeom prst="rect">
            <a:avLst/>
          </a:prstGeom>
          <a:noFill/>
        </p:spPr>
        <p:txBody>
          <a:bodyPr wrap="none" rtlCol="0">
            <a:spAutoFit/>
          </a:bodyPr>
          <a:lstStyle/>
          <a:p>
            <a:r>
              <a:rPr lang="en-US" dirty="0" smtClean="0">
                <a:solidFill>
                  <a:prstClr val="black"/>
                </a:solidFill>
              </a:rPr>
              <a:t>Pigment Device</a:t>
            </a:r>
            <a:endParaRPr lang="en-US" dirty="0">
              <a:solidFill>
                <a:prstClr val="black"/>
              </a:solidFill>
            </a:endParaRPr>
          </a:p>
        </p:txBody>
      </p:sp>
    </p:spTree>
    <p:extLst>
      <p:ext uri="{BB962C8B-B14F-4D97-AF65-F5344CB8AC3E}">
        <p14:creationId xmlns:p14="http://schemas.microsoft.com/office/powerpoint/2010/main" val="1241101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1828800" y="657761"/>
            <a:ext cx="5867400" cy="1323439"/>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cs typeface="Arial" pitchFamily="34" charset="0"/>
              </a:rPr>
              <a:t>Questions to Ponder</a:t>
            </a:r>
            <a:endParaRPr lang="en-US" sz="4000" dirty="0">
              <a:solidFill>
                <a:schemeClr val="bg1"/>
              </a:solidFill>
              <a:latin typeface="Rockwell Extra Bold" pitchFamily="18" charset="0"/>
              <a:cs typeface="Arial" pitchFamily="34" charset="0"/>
            </a:endParaRPr>
          </a:p>
        </p:txBody>
      </p:sp>
      <p:pic>
        <p:nvPicPr>
          <p:cNvPr id="5" name="Picture 4" descr="ponder.png"/>
          <p:cNvPicPr>
            <a:picLocks noChangeAspect="1"/>
          </p:cNvPicPr>
          <p:nvPr/>
        </p:nvPicPr>
        <p:blipFill>
          <a:blip r:embed="rId4" cstate="print"/>
          <a:stretch>
            <a:fillRect/>
          </a:stretch>
        </p:blipFill>
        <p:spPr>
          <a:xfrm>
            <a:off x="2971800" y="2286000"/>
            <a:ext cx="3047619" cy="4380953"/>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990600"/>
            <a:ext cx="7667625"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4"/>
          <p:cNvSpPr txBox="1">
            <a:spLocks noChangeArrowheads="1"/>
          </p:cNvSpPr>
          <p:nvPr/>
        </p:nvSpPr>
        <p:spPr bwMode="auto">
          <a:xfrm>
            <a:off x="304800" y="130314"/>
            <a:ext cx="8610600" cy="707886"/>
          </a:xfrm>
          <a:prstGeom prst="rect">
            <a:avLst/>
          </a:prstGeom>
          <a:noFill/>
          <a:ln w="9525">
            <a:noFill/>
            <a:miter lim="800000"/>
            <a:headEnd/>
            <a:tailEnd/>
          </a:ln>
        </p:spPr>
        <p:txBody>
          <a:bodyPr wrap="square">
            <a:spAutoFit/>
          </a:bodyPr>
          <a:lstStyle/>
          <a:p>
            <a:r>
              <a:rPr lang="en-US" sz="4000" dirty="0" smtClean="0">
                <a:latin typeface="Rockwell Extra Bold" pitchFamily="18" charset="0"/>
                <a:cs typeface="Arial" pitchFamily="34" charset="0"/>
              </a:rPr>
              <a:t>The </a:t>
            </a:r>
            <a:r>
              <a:rPr lang="en-US" sz="4000" dirty="0" err="1" smtClean="0">
                <a:latin typeface="Rockwell Extra Bold" pitchFamily="18" charset="0"/>
                <a:cs typeface="Arial" pitchFamily="34" charset="0"/>
              </a:rPr>
              <a:t>Brainbow</a:t>
            </a:r>
            <a:endParaRPr lang="en-US" sz="3600" dirty="0">
              <a:latin typeface="Rockwell Extra Bold" pitchFamily="18" charset="0"/>
              <a:cs typeface="Arial" pitchFamily="34" charset="0"/>
            </a:endParaRPr>
          </a:p>
        </p:txBody>
      </p:sp>
    </p:spTree>
    <p:extLst>
      <p:ext uri="{BB962C8B-B14F-4D97-AF65-F5344CB8AC3E}">
        <p14:creationId xmlns:p14="http://schemas.microsoft.com/office/powerpoint/2010/main" val="308634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399157"/>
            <a:ext cx="7924800" cy="4893647"/>
          </a:xfrm>
          <a:prstGeom prst="rect">
            <a:avLst/>
          </a:prstGeom>
        </p:spPr>
        <p:txBody>
          <a:bodyPr wrap="square">
            <a:spAutoFit/>
          </a:bodyPr>
          <a:lstStyle/>
          <a:p>
            <a:pPr marL="457200" indent="-457200">
              <a:buAutoNum type="arabicParenR"/>
            </a:pPr>
            <a:r>
              <a:rPr lang="en-US" sz="2400" dirty="0" smtClean="0">
                <a:solidFill>
                  <a:srgbClr val="1F497D">
                    <a:lumMod val="20000"/>
                    <a:lumOff val="80000"/>
                  </a:srgbClr>
                </a:solidFill>
                <a:latin typeface="Calibri" pitchFamily="34" charset="0"/>
              </a:rPr>
              <a:t>What type of experiment should I do to characterize the pigment device?</a:t>
            </a:r>
          </a:p>
          <a:p>
            <a:pPr marL="457200" indent="-457200">
              <a:buAutoNum type="arabicParenR"/>
            </a:pPr>
            <a:r>
              <a:rPr lang="en-US" sz="2400" dirty="0" smtClean="0">
                <a:solidFill>
                  <a:srgbClr val="1F497D">
                    <a:lumMod val="20000"/>
                    <a:lumOff val="80000"/>
                  </a:srgbClr>
                </a:solidFill>
                <a:latin typeface="Calibri" pitchFamily="34" charset="0"/>
              </a:rPr>
              <a:t>What type of experiment should I do to characterize the sender device?</a:t>
            </a:r>
          </a:p>
          <a:p>
            <a:pPr marL="457200" indent="-457200">
              <a:buFontTx/>
              <a:buAutoNum type="arabicParenR"/>
            </a:pPr>
            <a:r>
              <a:rPr lang="en-US" sz="2400" dirty="0" smtClean="0">
                <a:solidFill>
                  <a:srgbClr val="1F497D">
                    <a:lumMod val="20000"/>
                    <a:lumOff val="80000"/>
                  </a:srgbClr>
                </a:solidFill>
                <a:latin typeface="Calibri" pitchFamily="34" charset="0"/>
              </a:rPr>
              <a:t>What type of experiment should I do to characterize the receiver device?</a:t>
            </a:r>
          </a:p>
          <a:p>
            <a:pPr marL="457200" indent="-457200">
              <a:buFontTx/>
              <a:buAutoNum type="arabicParenR"/>
            </a:pPr>
            <a:r>
              <a:rPr lang="en-US" sz="2400" dirty="0" smtClean="0">
                <a:solidFill>
                  <a:srgbClr val="1F497D">
                    <a:lumMod val="20000"/>
                    <a:lumOff val="80000"/>
                  </a:srgbClr>
                </a:solidFill>
                <a:latin typeface="Calibri" pitchFamily="34" charset="0"/>
              </a:rPr>
              <a:t>What type of experiment should I do to characterize the sensing device?</a:t>
            </a:r>
          </a:p>
          <a:p>
            <a:pPr marL="457200" indent="-457200">
              <a:buFontTx/>
              <a:buAutoNum type="arabicParenR"/>
            </a:pPr>
            <a:r>
              <a:rPr lang="en-US" sz="2400" dirty="0" smtClean="0">
                <a:solidFill>
                  <a:srgbClr val="1F497D">
                    <a:lumMod val="20000"/>
                    <a:lumOff val="80000"/>
                  </a:srgbClr>
                </a:solidFill>
                <a:latin typeface="Calibri" pitchFamily="34" charset="0"/>
              </a:rPr>
              <a:t>If I succeeded in building this system, what type of experiments should I do to characterize the system?</a:t>
            </a:r>
          </a:p>
          <a:p>
            <a:pPr marL="457200" indent="-457200">
              <a:buFontTx/>
              <a:buAutoNum type="arabicParenR"/>
            </a:pPr>
            <a:r>
              <a:rPr lang="en-US" sz="2400" dirty="0" smtClean="0">
                <a:solidFill>
                  <a:srgbClr val="1F497D">
                    <a:lumMod val="20000"/>
                    <a:lumOff val="80000"/>
                  </a:srgbClr>
                </a:solidFill>
                <a:latin typeface="Calibri" pitchFamily="34" charset="0"/>
              </a:rPr>
              <a:t>What kind of demonstration experiment should I do to show that this thing works and is useful?</a:t>
            </a:r>
          </a:p>
          <a:p>
            <a:pPr marL="457200" indent="-457200">
              <a:buAutoNum type="arabicParenR"/>
            </a:pPr>
            <a:endParaRPr lang="en-US" sz="2400" dirty="0" smtClean="0">
              <a:solidFill>
                <a:srgbClr val="1F497D">
                  <a:lumMod val="20000"/>
                  <a:lumOff val="80000"/>
                </a:srgbClr>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707886"/>
          </a:xfrm>
          <a:prstGeom prst="rect">
            <a:avLst/>
          </a:prstGeom>
          <a:noFill/>
          <a:ln w="9525">
            <a:noFill/>
            <a:miter lim="800000"/>
            <a:headEnd/>
            <a:tailEnd/>
          </a:ln>
        </p:spPr>
        <p:txBody>
          <a:bodyPr wrap="square">
            <a:spAutoFit/>
          </a:bodyPr>
          <a:lstStyle/>
          <a:p>
            <a:r>
              <a:rPr lang="en-US" sz="4000" dirty="0" smtClean="0">
                <a:latin typeface="Rockwell Extra Bold" pitchFamily="18" charset="0"/>
                <a:cs typeface="Arial" pitchFamily="34" charset="0"/>
              </a:rPr>
              <a:t>The </a:t>
            </a:r>
            <a:r>
              <a:rPr lang="en-US" sz="4000" dirty="0" err="1" smtClean="0">
                <a:latin typeface="Rockwell Extra Bold" pitchFamily="18" charset="0"/>
                <a:cs typeface="Arial" pitchFamily="34" charset="0"/>
              </a:rPr>
              <a:t>Brainbow</a:t>
            </a:r>
            <a:endParaRPr lang="en-US" sz="3600" dirty="0">
              <a:latin typeface="Rockwell Extra Bold" pitchFamily="18" charset="0"/>
              <a:cs typeface="Arial" pitchFamily="34" charset="0"/>
            </a:endParaRPr>
          </a:p>
        </p:txBody>
      </p:sp>
      <p:pic>
        <p:nvPicPr>
          <p:cNvPr id="1027" name="Picture 3"/>
          <p:cNvPicPr>
            <a:picLocks noChangeAspect="1" noChangeArrowheads="1"/>
          </p:cNvPicPr>
          <p:nvPr/>
        </p:nvPicPr>
        <p:blipFill>
          <a:blip r:embed="rId3" cstate="print"/>
          <a:srcRect/>
          <a:stretch>
            <a:fillRect/>
          </a:stretch>
        </p:blipFill>
        <p:spPr bwMode="auto">
          <a:xfrm>
            <a:off x="838200" y="990600"/>
            <a:ext cx="7665010" cy="5867400"/>
          </a:xfrm>
          <a:prstGeom prst="rect">
            <a:avLst/>
          </a:prstGeom>
          <a:noFill/>
          <a:ln w="9525">
            <a:noFill/>
            <a:miter lim="800000"/>
            <a:headEnd/>
            <a:tailEnd/>
          </a:ln>
          <a:effectLst/>
        </p:spPr>
      </p:pic>
    </p:spTree>
    <p:extLst>
      <p:ext uri="{BB962C8B-B14F-4D97-AF65-F5344CB8AC3E}">
        <p14:creationId xmlns:p14="http://schemas.microsoft.com/office/powerpoint/2010/main" val="933962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707886"/>
          </a:xfrm>
          <a:prstGeom prst="rect">
            <a:avLst/>
          </a:prstGeom>
          <a:noFill/>
          <a:ln w="9525">
            <a:noFill/>
            <a:miter lim="800000"/>
            <a:headEnd/>
            <a:tailEnd/>
          </a:ln>
        </p:spPr>
        <p:txBody>
          <a:bodyPr wrap="square">
            <a:spAutoFit/>
          </a:bodyPr>
          <a:lstStyle/>
          <a:p>
            <a:r>
              <a:rPr lang="en-US" sz="4000" dirty="0" err="1" smtClean="0">
                <a:latin typeface="Rockwell Extra Bold" pitchFamily="18" charset="0"/>
                <a:cs typeface="Arial" pitchFamily="34" charset="0"/>
              </a:rPr>
              <a:t>Carotenoid</a:t>
            </a:r>
            <a:r>
              <a:rPr lang="en-US" sz="4000" dirty="0" smtClean="0">
                <a:latin typeface="Rockwell Extra Bold" pitchFamily="18" charset="0"/>
                <a:cs typeface="Arial" pitchFamily="34" charset="0"/>
              </a:rPr>
              <a:t> Biosynthesis</a:t>
            </a:r>
            <a:endParaRPr lang="en-US" sz="3600" dirty="0">
              <a:latin typeface="Rockwell Extra Bold" pitchFamily="18" charset="0"/>
              <a:cs typeface="Arial" pitchFamily="34" charset="0"/>
            </a:endParaRPr>
          </a:p>
        </p:txBody>
      </p:sp>
      <p:pic>
        <p:nvPicPr>
          <p:cNvPr id="1026" name="Picture 2" descr="http://ars.els-cdn.com/content/image/1-s2.0-S0958166900000938-g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458075"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982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5" cstate="print"/>
          <a:srcRect/>
          <a:stretch>
            <a:fillRect/>
          </a:stretch>
        </p:blipFill>
        <p:spPr bwMode="auto">
          <a:xfrm>
            <a:off x="2819400" y="1295400"/>
            <a:ext cx="3752850" cy="4886325"/>
          </a:xfrm>
          <a:prstGeom prst="rect">
            <a:avLst/>
          </a:prstGeom>
          <a:noFill/>
          <a:ln w="9525">
            <a:noFill/>
            <a:miter lim="800000"/>
            <a:headEnd/>
            <a:tailEnd/>
          </a:ln>
          <a:effectLst/>
        </p:spPr>
      </p:pic>
      <p:sp>
        <p:nvSpPr>
          <p:cNvPr id="3" name="TextBox 4"/>
          <p:cNvSpPr txBox="1">
            <a:spLocks noChangeArrowheads="1"/>
          </p:cNvSpPr>
          <p:nvPr/>
        </p:nvSpPr>
        <p:spPr bwMode="auto">
          <a:xfrm>
            <a:off x="304800" y="130314"/>
            <a:ext cx="8610600" cy="707886"/>
          </a:xfrm>
          <a:prstGeom prst="rect">
            <a:avLst/>
          </a:prstGeom>
          <a:noFill/>
          <a:ln w="9525">
            <a:noFill/>
            <a:miter lim="800000"/>
            <a:headEnd/>
            <a:tailEnd/>
          </a:ln>
        </p:spPr>
        <p:txBody>
          <a:bodyPr wrap="square">
            <a:spAutoFit/>
          </a:bodyPr>
          <a:lstStyle/>
          <a:p>
            <a:r>
              <a:rPr lang="en-US" sz="4000" dirty="0" err="1" smtClean="0">
                <a:latin typeface="Rockwell Extra Bold" pitchFamily="18" charset="0"/>
                <a:cs typeface="Arial" pitchFamily="34" charset="0"/>
              </a:rPr>
              <a:t>Carotenoid</a:t>
            </a:r>
            <a:r>
              <a:rPr lang="en-US" sz="4000" dirty="0" smtClean="0">
                <a:latin typeface="Rockwell Extra Bold" pitchFamily="18" charset="0"/>
                <a:cs typeface="Arial" pitchFamily="34" charset="0"/>
              </a:rPr>
              <a:t> Biosynthesis</a:t>
            </a:r>
            <a:endParaRPr lang="en-US" sz="3600" dirty="0">
              <a:latin typeface="Rockwell Extra Bold" pitchFamily="18" charset="0"/>
              <a:cs typeface="Arial" pitchFamily="34" charset="0"/>
            </a:endParaRPr>
          </a:p>
        </p:txBody>
      </p:sp>
      <p:sp>
        <p:nvSpPr>
          <p:cNvPr id="12" name="Rectangle 11"/>
          <p:cNvSpPr/>
          <p:nvPr/>
        </p:nvSpPr>
        <p:spPr>
          <a:xfrm>
            <a:off x="6781800" y="6172200"/>
            <a:ext cx="1335622" cy="461665"/>
          </a:xfrm>
          <a:prstGeom prst="rect">
            <a:avLst/>
          </a:prstGeom>
        </p:spPr>
        <p:txBody>
          <a:bodyPr wrap="none">
            <a:spAutoFit/>
          </a:bodyPr>
          <a:lstStyle/>
          <a:p>
            <a:r>
              <a:rPr lang="pt-BR" sz="1200" dirty="0" smtClean="0">
                <a:latin typeface="Arial" charset="0"/>
                <a:cs typeface="Arial" charset="0"/>
              </a:rPr>
              <a:t>Francis Arnold</a:t>
            </a:r>
          </a:p>
          <a:p>
            <a:r>
              <a:rPr lang="pt-BR" sz="1200" dirty="0" smtClean="0">
                <a:latin typeface="Arial" charset="0"/>
                <a:cs typeface="Arial" charset="0"/>
              </a:rPr>
              <a:t>PMID: 10888843</a:t>
            </a:r>
            <a:endParaRPr lang="en-US" sz="1200" dirty="0" smtClean="0">
              <a:latin typeface="Arial" charset="0"/>
              <a:cs typeface="Arial" charset="0"/>
            </a:endParaRPr>
          </a:p>
        </p:txBody>
      </p:sp>
      <p:pic>
        <p:nvPicPr>
          <p:cNvPr id="2050" name="Picture 2"/>
          <p:cNvPicPr>
            <a:picLocks noChangeAspect="1" noChangeArrowheads="1"/>
          </p:cNvPicPr>
          <p:nvPr/>
        </p:nvPicPr>
        <p:blipFill>
          <a:blip r:embed="rId6" cstate="print"/>
          <a:srcRect/>
          <a:stretch>
            <a:fillRect/>
          </a:stretch>
        </p:blipFill>
        <p:spPr bwMode="auto">
          <a:xfrm>
            <a:off x="3429000" y="1066800"/>
            <a:ext cx="2573867" cy="5791200"/>
          </a:xfrm>
          <a:prstGeom prst="rect">
            <a:avLst/>
          </a:prstGeom>
          <a:noFill/>
          <a:ln w="9525">
            <a:noFill/>
            <a:miter lim="800000"/>
            <a:headEnd/>
            <a:tailEnd/>
          </a:ln>
          <a:effectLst/>
        </p:spPr>
      </p:pic>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GFPs.png"/>
          <p:cNvPicPr>
            <a:picLocks noChangeAspect="1"/>
          </p:cNvPicPr>
          <p:nvPr/>
        </p:nvPicPr>
        <p:blipFill>
          <a:blip r:embed="rId6" cstate="print"/>
          <a:stretch>
            <a:fillRect/>
          </a:stretch>
        </p:blipFill>
        <p:spPr>
          <a:xfrm>
            <a:off x="1580303" y="609600"/>
            <a:ext cx="5734897" cy="5791200"/>
          </a:xfrm>
          <a:prstGeom prst="rect">
            <a:avLst/>
          </a:prstGeom>
        </p:spPr>
      </p:pic>
      <p:sp>
        <p:nvSpPr>
          <p:cNvPr id="3" name="TextBox 4"/>
          <p:cNvSpPr txBox="1">
            <a:spLocks noChangeArrowheads="1"/>
          </p:cNvSpPr>
          <p:nvPr/>
        </p:nvSpPr>
        <p:spPr bwMode="auto">
          <a:xfrm>
            <a:off x="304800" y="130314"/>
            <a:ext cx="8610600" cy="707886"/>
          </a:xfrm>
          <a:prstGeom prst="rect">
            <a:avLst/>
          </a:prstGeom>
          <a:noFill/>
          <a:ln w="9525">
            <a:noFill/>
            <a:miter lim="800000"/>
            <a:headEnd/>
            <a:tailEnd/>
          </a:ln>
        </p:spPr>
        <p:txBody>
          <a:bodyPr wrap="square">
            <a:spAutoFit/>
          </a:bodyPr>
          <a:lstStyle/>
          <a:p>
            <a:r>
              <a:rPr lang="en-US" sz="4000" dirty="0" smtClean="0">
                <a:latin typeface="Rockwell Extra Bold" pitchFamily="18" charset="0"/>
                <a:cs typeface="Arial" pitchFamily="34" charset="0"/>
              </a:rPr>
              <a:t>Fluorescent Proteins</a:t>
            </a:r>
            <a:endParaRPr lang="en-US" sz="3600" dirty="0">
              <a:latin typeface="Rockwell Extra Bold" pitchFamily="18" charset="0"/>
              <a:cs typeface="Arial" pitchFamily="34" charset="0"/>
            </a:endParaRPr>
          </a:p>
        </p:txBody>
      </p:sp>
      <p:sp>
        <p:nvSpPr>
          <p:cNvPr id="5" name="Rectangle 4"/>
          <p:cNvSpPr/>
          <p:nvPr/>
        </p:nvSpPr>
        <p:spPr>
          <a:xfrm>
            <a:off x="5791200" y="6324600"/>
            <a:ext cx="1533112" cy="461665"/>
          </a:xfrm>
          <a:prstGeom prst="rect">
            <a:avLst/>
          </a:prstGeom>
        </p:spPr>
        <p:txBody>
          <a:bodyPr wrap="none">
            <a:spAutoFit/>
          </a:bodyPr>
          <a:lstStyle/>
          <a:p>
            <a:r>
              <a:rPr lang="pt-BR" sz="1200" dirty="0" smtClean="0">
                <a:latin typeface="Arial" charset="0"/>
                <a:cs typeface="Arial" charset="0"/>
              </a:rPr>
              <a:t>Roger Tsien</a:t>
            </a:r>
          </a:p>
          <a:p>
            <a:r>
              <a:rPr lang="pt-BR" sz="1200" dirty="0" smtClean="0">
                <a:latin typeface="Arial" charset="0"/>
                <a:cs typeface="Arial" charset="0"/>
              </a:rPr>
              <a:t>(pubmed Tsien RY)</a:t>
            </a:r>
            <a:endParaRPr lang="en-US" sz="1200" dirty="0" smtClean="0">
              <a:latin typeface="Arial" charset="0"/>
              <a:cs typeface="Arial" charset="0"/>
            </a:endParaRPr>
          </a:p>
        </p:txBody>
      </p:sp>
      <p:graphicFrame>
        <p:nvGraphicFramePr>
          <p:cNvPr id="2" name="Objet 1"/>
          <p:cNvGraphicFramePr>
            <a:graphicFrameLocks noChangeAspect="1"/>
          </p:cNvGraphicFramePr>
          <p:nvPr>
            <p:extLst>
              <p:ext uri="{D42A27DB-BD31-4B8C-83A1-F6EECF244321}">
                <p14:modId xmlns:p14="http://schemas.microsoft.com/office/powerpoint/2010/main" val="2629194476"/>
              </p:ext>
            </p:extLst>
          </p:nvPr>
        </p:nvGraphicFramePr>
        <p:xfrm>
          <a:off x="1538262" y="1371600"/>
          <a:ext cx="6544819" cy="4572000"/>
        </p:xfrm>
        <a:graphic>
          <a:graphicData uri="http://schemas.openxmlformats.org/presentationml/2006/ole">
            <mc:AlternateContent xmlns:mc="http://schemas.openxmlformats.org/markup-compatibility/2006">
              <mc:Choice xmlns:v="urn:schemas-microsoft-com:vml" Requires="v">
                <p:oleObj spid="_x0000_s1068" name="Image" r:id="rId7" imgW="4545720" imgH="3174480" progId="Photoshop.Image.55">
                  <p:embed/>
                </p:oleObj>
              </mc:Choice>
              <mc:Fallback>
                <p:oleObj name="Image" r:id="rId7" imgW="4545720" imgH="3174480" progId="Photoshop.Image.55">
                  <p:embed/>
                  <p:pic>
                    <p:nvPicPr>
                      <p:cNvPr id="0" name=""/>
                      <p:cNvPicPr/>
                      <p:nvPr/>
                    </p:nvPicPr>
                    <p:blipFill>
                      <a:blip r:embed="rId8"/>
                      <a:stretch>
                        <a:fillRect/>
                      </a:stretch>
                    </p:blipFill>
                    <p:spPr>
                      <a:xfrm>
                        <a:off x="1538262" y="1371600"/>
                        <a:ext cx="6544819" cy="4572000"/>
                      </a:xfrm>
                      <a:prstGeom prst="rect">
                        <a:avLst/>
                      </a:prstGeom>
                    </p:spPr>
                  </p:pic>
                </p:oleObj>
              </mc:Fallback>
            </mc:AlternateContent>
          </a:graphicData>
        </a:graphic>
      </p:graphicFrame>
    </p:spTree>
    <p:custDataLst>
      <p:tags r:id="rId3"/>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1"/>
</p:tagLst>
</file>

<file path=ppt/tags/tag10.xml><?xml version="1.0" encoding="utf-8"?>
<p:tagLst xmlns:a="http://schemas.openxmlformats.org/drawingml/2006/main" xmlns:r="http://schemas.openxmlformats.org/officeDocument/2006/relationships" xmlns:p="http://schemas.openxmlformats.org/presentationml/2006/main">
  <p:tag name="TIMING" val="|6.9|19.9"/>
</p:tagLst>
</file>

<file path=ppt/tags/tag11.xml><?xml version="1.0" encoding="utf-8"?>
<p:tagLst xmlns:a="http://schemas.openxmlformats.org/drawingml/2006/main" xmlns:r="http://schemas.openxmlformats.org/officeDocument/2006/relationships" xmlns:p="http://schemas.openxmlformats.org/presentationml/2006/main">
  <p:tag name="TIMING" val="|17.5|33.6|9.6"/>
</p:tagLst>
</file>

<file path=ppt/tags/tag12.xml><?xml version="1.0" encoding="utf-8"?>
<p:tagLst xmlns:a="http://schemas.openxmlformats.org/drawingml/2006/main" xmlns:r="http://schemas.openxmlformats.org/officeDocument/2006/relationships" xmlns:p="http://schemas.openxmlformats.org/presentationml/2006/main">
  <p:tag name="TIMING" val="|20.4"/>
</p:tagLst>
</file>

<file path=ppt/tags/tag13.xml><?xml version="1.0" encoding="utf-8"?>
<p:tagLst xmlns:a="http://schemas.openxmlformats.org/drawingml/2006/main" xmlns:r="http://schemas.openxmlformats.org/officeDocument/2006/relationships" xmlns:p="http://schemas.openxmlformats.org/presentationml/2006/main">
  <p:tag name="TIMING" val="|36.2|6.4|8.7|3.1|5.7"/>
</p:tagLst>
</file>

<file path=ppt/tags/tag14.xml><?xml version="1.0" encoding="utf-8"?>
<p:tagLst xmlns:a="http://schemas.openxmlformats.org/drawingml/2006/main" xmlns:r="http://schemas.openxmlformats.org/officeDocument/2006/relationships" xmlns:p="http://schemas.openxmlformats.org/presentationml/2006/main">
  <p:tag name="TIMING" val="|31.3|4.9"/>
</p:tagLst>
</file>

<file path=ppt/tags/tag15.xml><?xml version="1.0" encoding="utf-8"?>
<p:tagLst xmlns:a="http://schemas.openxmlformats.org/drawingml/2006/main" xmlns:r="http://schemas.openxmlformats.org/officeDocument/2006/relationships" xmlns:p="http://schemas.openxmlformats.org/presentationml/2006/main">
  <p:tag name="TIMING" val="|13.7|8.2"/>
</p:tagLst>
</file>

<file path=ppt/tags/tag16.xml><?xml version="1.0" encoding="utf-8"?>
<p:tagLst xmlns:a="http://schemas.openxmlformats.org/drawingml/2006/main" xmlns:r="http://schemas.openxmlformats.org/officeDocument/2006/relationships" xmlns:p="http://schemas.openxmlformats.org/presentationml/2006/main">
  <p:tag name="TIMING" val="|16.9|29.6|10.6"/>
</p:tagLst>
</file>

<file path=ppt/tags/tag2.xml><?xml version="1.0" encoding="utf-8"?>
<p:tagLst xmlns:a="http://schemas.openxmlformats.org/drawingml/2006/main" xmlns:r="http://schemas.openxmlformats.org/officeDocument/2006/relationships" xmlns:p="http://schemas.openxmlformats.org/presentationml/2006/main">
  <p:tag name="TIMING" val="|36.8"/>
</p:tagLst>
</file>

<file path=ppt/tags/tag3.xml><?xml version="1.0" encoding="utf-8"?>
<p:tagLst xmlns:a="http://schemas.openxmlformats.org/drawingml/2006/main" xmlns:r="http://schemas.openxmlformats.org/officeDocument/2006/relationships" xmlns:p="http://schemas.openxmlformats.org/presentationml/2006/main">
  <p:tag name="TIMING" val="|37.9|11.4|12.3"/>
</p:tagLst>
</file>

<file path=ppt/tags/tag4.xml><?xml version="1.0" encoding="utf-8"?>
<p:tagLst xmlns:a="http://schemas.openxmlformats.org/drawingml/2006/main" xmlns:r="http://schemas.openxmlformats.org/officeDocument/2006/relationships" xmlns:p="http://schemas.openxmlformats.org/presentationml/2006/main">
  <p:tag name="TIMING" val="|19.2"/>
</p:tagLst>
</file>

<file path=ppt/tags/tag5.xml><?xml version="1.0" encoding="utf-8"?>
<p:tagLst xmlns:a="http://schemas.openxmlformats.org/drawingml/2006/main" xmlns:r="http://schemas.openxmlformats.org/officeDocument/2006/relationships" xmlns:p="http://schemas.openxmlformats.org/presentationml/2006/main">
  <p:tag name="TIMING" val="|46.2"/>
</p:tagLst>
</file>

<file path=ppt/tags/tag6.xml><?xml version="1.0" encoding="utf-8"?>
<p:tagLst xmlns:a="http://schemas.openxmlformats.org/drawingml/2006/main" xmlns:r="http://schemas.openxmlformats.org/officeDocument/2006/relationships" xmlns:p="http://schemas.openxmlformats.org/presentationml/2006/main">
  <p:tag name="TIMING" val="|28.1"/>
</p:tagLst>
</file>

<file path=ppt/tags/tag7.xml><?xml version="1.0" encoding="utf-8"?>
<p:tagLst xmlns:a="http://schemas.openxmlformats.org/drawingml/2006/main" xmlns:r="http://schemas.openxmlformats.org/officeDocument/2006/relationships" xmlns:p="http://schemas.openxmlformats.org/presentationml/2006/main">
  <p:tag name="TIMING" val="|15.6"/>
</p:tagLst>
</file>

<file path=ppt/tags/tag8.xml><?xml version="1.0" encoding="utf-8"?>
<p:tagLst xmlns:a="http://schemas.openxmlformats.org/drawingml/2006/main" xmlns:r="http://schemas.openxmlformats.org/officeDocument/2006/relationships" xmlns:p="http://schemas.openxmlformats.org/presentationml/2006/main">
  <p:tag name="TIMING" val="|24.7|14.7"/>
</p:tagLst>
</file>

<file path=ppt/tags/tag9.xml><?xml version="1.0" encoding="utf-8"?>
<p:tagLst xmlns:a="http://schemas.openxmlformats.org/drawingml/2006/main" xmlns:r="http://schemas.openxmlformats.org/officeDocument/2006/relationships" xmlns:p="http://schemas.openxmlformats.org/presentationml/2006/main">
  <p:tag name="TIMING" val="|60.2"/>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2502</TotalTime>
  <Words>8021</Words>
  <Application>Microsoft Office PowerPoint</Application>
  <PresentationFormat>On-screen Show (4:3)</PresentationFormat>
  <Paragraphs>414</Paragraphs>
  <Slides>50</Slides>
  <Notes>50</Notes>
  <HiddenSlides>0</HiddenSlides>
  <MMClips>0</MMClips>
  <ScaleCrop>false</ScaleCrop>
  <HeadingPairs>
    <vt:vector size="6" baseType="variant">
      <vt:variant>
        <vt:lpstr>Theme</vt:lpstr>
      </vt:variant>
      <vt:variant>
        <vt:i4>10</vt:i4>
      </vt:variant>
      <vt:variant>
        <vt:lpstr>Embedded OLE Servers</vt:lpstr>
      </vt:variant>
      <vt:variant>
        <vt:i4>1</vt:i4>
      </vt:variant>
      <vt:variant>
        <vt:lpstr>Slide Titles</vt:lpstr>
      </vt:variant>
      <vt:variant>
        <vt:i4>50</vt:i4>
      </vt:variant>
    </vt:vector>
  </HeadingPairs>
  <TitlesOfParts>
    <vt:vector size="61" baseType="lpstr">
      <vt:lpstr>1_Office Theme</vt:lpstr>
      <vt:lpstr>2_Office Theme</vt:lpstr>
      <vt:lpstr>Office Theme</vt:lpstr>
      <vt:lpstr>3_Office Theme</vt:lpstr>
      <vt:lpstr>4_Office Theme</vt:lpstr>
      <vt:lpstr>5_Office Theme</vt:lpstr>
      <vt:lpstr>6_Office Theme</vt:lpstr>
      <vt:lpstr>7_Office Theme</vt:lpstr>
      <vt:lpstr>9_Office Theme</vt:lpstr>
      <vt:lpstr>8_Office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JCAnderson</dc:creator>
  <cp:lastModifiedBy>jcanderson</cp:lastModifiedBy>
  <cp:revision>383</cp:revision>
  <dcterms:created xsi:type="dcterms:W3CDTF">2009-02-12T04:11:10Z</dcterms:created>
  <dcterms:modified xsi:type="dcterms:W3CDTF">2014-04-02T05:11:34Z</dcterms:modified>
</cp:coreProperties>
</file>